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69" r:id="rId3"/>
    <p:sldId id="295" r:id="rId4"/>
    <p:sldId id="270" r:id="rId5"/>
    <p:sldId id="296" r:id="rId6"/>
    <p:sldId id="370" r:id="rId7"/>
    <p:sldId id="297" r:id="rId8"/>
    <p:sldId id="298" r:id="rId9"/>
    <p:sldId id="260" r:id="rId10"/>
    <p:sldId id="258" r:id="rId11"/>
    <p:sldId id="346" r:id="rId12"/>
    <p:sldId id="347" r:id="rId13"/>
    <p:sldId id="348" r:id="rId14"/>
    <p:sldId id="349" r:id="rId15"/>
    <p:sldId id="350" r:id="rId16"/>
    <p:sldId id="301" r:id="rId17"/>
    <p:sldId id="303" r:id="rId18"/>
    <p:sldId id="309" r:id="rId19"/>
    <p:sldId id="308" r:id="rId20"/>
    <p:sldId id="307" r:id="rId21"/>
    <p:sldId id="310" r:id="rId22"/>
    <p:sldId id="311" r:id="rId23"/>
    <p:sldId id="312" r:id="rId24"/>
    <p:sldId id="313" r:id="rId25"/>
    <p:sldId id="314" r:id="rId26"/>
    <p:sldId id="300" r:id="rId27"/>
    <p:sldId id="316" r:id="rId28"/>
    <p:sldId id="317" r:id="rId29"/>
    <p:sldId id="318" r:id="rId30"/>
    <p:sldId id="319" r:id="rId31"/>
    <p:sldId id="320" r:id="rId32"/>
    <p:sldId id="299" r:id="rId33"/>
    <p:sldId id="293" r:id="rId34"/>
    <p:sldId id="294" r:id="rId35"/>
    <p:sldId id="322" r:id="rId36"/>
    <p:sldId id="323" r:id="rId37"/>
    <p:sldId id="337" r:id="rId38"/>
    <p:sldId id="338" r:id="rId39"/>
    <p:sldId id="339" r:id="rId40"/>
    <p:sldId id="340" r:id="rId41"/>
    <p:sldId id="341" r:id="rId42"/>
    <p:sldId id="342" r:id="rId43"/>
    <p:sldId id="324" r:id="rId44"/>
    <p:sldId id="326" r:id="rId45"/>
    <p:sldId id="353" r:id="rId46"/>
    <p:sldId id="354" r:id="rId47"/>
    <p:sldId id="355" r:id="rId48"/>
    <p:sldId id="356" r:id="rId49"/>
    <p:sldId id="328" r:id="rId50"/>
    <p:sldId id="358" r:id="rId51"/>
    <p:sldId id="359" r:id="rId52"/>
    <p:sldId id="327" r:id="rId53"/>
    <p:sldId id="360" r:id="rId54"/>
    <p:sldId id="361" r:id="rId55"/>
    <p:sldId id="364" r:id="rId56"/>
    <p:sldId id="362" r:id="rId57"/>
    <p:sldId id="365" r:id="rId58"/>
    <p:sldId id="366" r:id="rId59"/>
    <p:sldId id="363" r:id="rId60"/>
    <p:sldId id="331" r:id="rId61"/>
    <p:sldId id="332" r:id="rId62"/>
    <p:sldId id="333" r:id="rId63"/>
    <p:sldId id="334" r:id="rId64"/>
    <p:sldId id="335" r:id="rId65"/>
    <p:sldId id="336" r:id="rId66"/>
    <p:sldId id="315" r:id="rId67"/>
    <p:sldId id="302" r:id="rId68"/>
    <p:sldId id="367" r:id="rId69"/>
    <p:sldId id="368" r:id="rId70"/>
    <p:sldId id="352" r:id="rId71"/>
    <p:sldId id="351" r:id="rId72"/>
    <p:sldId id="344" r:id="rId73"/>
    <p:sldId id="343" r:id="rId74"/>
    <p:sldId id="345" r:id="rId75"/>
    <p:sldId id="29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5" autoAdjust="0"/>
    <p:restoredTop sz="94660"/>
  </p:normalViewPr>
  <p:slideViewPr>
    <p:cSldViewPr snapToGrid="0" showGuides="1">
      <p:cViewPr varScale="1">
        <p:scale>
          <a:sx n="110" d="100"/>
          <a:sy n="110" d="100"/>
        </p:scale>
        <p:origin x="2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CBAF37-38DF-4FAF-B8B2-626C0317CF73}" type="datetimeFigureOut">
              <a:rPr lang="en-US" smtClean="0"/>
              <a:t>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4121759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CBAF37-38DF-4FAF-B8B2-626C0317CF73}" type="datetimeFigureOut">
              <a:rPr lang="en-US" smtClean="0"/>
              <a:t>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170802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CBAF37-38DF-4FAF-B8B2-626C0317CF73}" type="datetimeFigureOut">
              <a:rPr lang="en-US" smtClean="0"/>
              <a:t>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2879068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CBAF37-38DF-4FAF-B8B2-626C0317CF73}" type="datetimeFigureOut">
              <a:rPr lang="en-US" smtClean="0"/>
              <a:t>2/10/19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48077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99886" y="1204686"/>
            <a:ext cx="4223657" cy="4470400"/>
          </a:xfrm>
          <a:custGeom>
            <a:avLst/>
            <a:gdLst>
              <a:gd name="connsiteX0" fmla="*/ 0 w 4223657"/>
              <a:gd name="connsiteY0" fmla="*/ 0 h 4470400"/>
              <a:gd name="connsiteX1" fmla="*/ 4223657 w 4223657"/>
              <a:gd name="connsiteY1" fmla="*/ 0 h 4470400"/>
              <a:gd name="connsiteX2" fmla="*/ 4223657 w 4223657"/>
              <a:gd name="connsiteY2" fmla="*/ 4470400 h 4470400"/>
              <a:gd name="connsiteX3" fmla="*/ 0 w 4223657"/>
              <a:gd name="connsiteY3" fmla="*/ 4470400 h 4470400"/>
            </a:gdLst>
            <a:ahLst/>
            <a:cxnLst>
              <a:cxn ang="0">
                <a:pos x="connsiteX0" y="connsiteY0"/>
              </a:cxn>
              <a:cxn ang="0">
                <a:pos x="connsiteX1" y="connsiteY1"/>
              </a:cxn>
              <a:cxn ang="0">
                <a:pos x="connsiteX2" y="connsiteY2"/>
              </a:cxn>
              <a:cxn ang="0">
                <a:pos x="connsiteX3" y="connsiteY3"/>
              </a:cxn>
            </a:cxnLst>
            <a:rect l="l" t="t" r="r" b="b"/>
            <a:pathLst>
              <a:path w="4223657" h="4470400">
                <a:moveTo>
                  <a:pt x="0" y="0"/>
                </a:moveTo>
                <a:lnTo>
                  <a:pt x="4223657" y="0"/>
                </a:lnTo>
                <a:lnTo>
                  <a:pt x="4223657" y="4470400"/>
                </a:lnTo>
                <a:lnTo>
                  <a:pt x="0" y="44704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337052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92000" cy="6858000"/>
          </a:xfrm>
          <a:pattFill prst="solidDmnd">
            <a:fgClr>
              <a:schemeClr val="bg1">
                <a:lumMod val="85000"/>
              </a:schemeClr>
            </a:fgClr>
            <a:bgClr>
              <a:schemeClr val="bg1"/>
            </a:bgClr>
          </a:pattFill>
        </p:spPr>
        <p:txBody>
          <a:bodyPr anchor="ctr">
            <a:normAutofit/>
          </a:bodyPr>
          <a:lstStyle>
            <a:lvl1pPr algn="ctr">
              <a:defRPr sz="1600"/>
            </a:lvl1pPr>
          </a:lstStyle>
          <a:p>
            <a:endParaRPr lang="en-US"/>
          </a:p>
        </p:txBody>
      </p:sp>
    </p:spTree>
    <p:extLst>
      <p:ext uri="{BB962C8B-B14F-4D97-AF65-F5344CB8AC3E}">
        <p14:creationId xmlns:p14="http://schemas.microsoft.com/office/powerpoint/2010/main" val="3162138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234918" y="1581150"/>
            <a:ext cx="3695700" cy="3695700"/>
          </a:xfrm>
          <a:custGeom>
            <a:avLst/>
            <a:gdLst>
              <a:gd name="connsiteX0" fmla="*/ 0 w 3695700"/>
              <a:gd name="connsiteY0" fmla="*/ 0 h 3695700"/>
              <a:gd name="connsiteX1" fmla="*/ 3695700 w 3695700"/>
              <a:gd name="connsiteY1" fmla="*/ 0 h 3695700"/>
              <a:gd name="connsiteX2" fmla="*/ 3695700 w 3695700"/>
              <a:gd name="connsiteY2" fmla="*/ 3695700 h 3695700"/>
              <a:gd name="connsiteX3" fmla="*/ 0 w 3695700"/>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3695700" h="3695700">
                <a:moveTo>
                  <a:pt x="0" y="0"/>
                </a:moveTo>
                <a:lnTo>
                  <a:pt x="3695700" y="0"/>
                </a:lnTo>
                <a:lnTo>
                  <a:pt x="3695700" y="3695700"/>
                </a:lnTo>
                <a:lnTo>
                  <a:pt x="0" y="36957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1034329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505200" y="3219450"/>
            <a:ext cx="2743200" cy="3638550"/>
          </a:xfrm>
          <a:custGeom>
            <a:avLst/>
            <a:gdLst>
              <a:gd name="connsiteX0" fmla="*/ 0 w 2743200"/>
              <a:gd name="connsiteY0" fmla="*/ 0 h 3638550"/>
              <a:gd name="connsiteX1" fmla="*/ 2743200 w 2743200"/>
              <a:gd name="connsiteY1" fmla="*/ 0 h 3638550"/>
              <a:gd name="connsiteX2" fmla="*/ 2743200 w 2743200"/>
              <a:gd name="connsiteY2" fmla="*/ 3638550 h 3638550"/>
              <a:gd name="connsiteX3" fmla="*/ 0 w 2743200"/>
              <a:gd name="connsiteY3" fmla="*/ 3638550 h 3638550"/>
            </a:gdLst>
            <a:ahLst/>
            <a:cxnLst>
              <a:cxn ang="0">
                <a:pos x="connsiteX0" y="connsiteY0"/>
              </a:cxn>
              <a:cxn ang="0">
                <a:pos x="connsiteX1" y="connsiteY1"/>
              </a:cxn>
              <a:cxn ang="0">
                <a:pos x="connsiteX2" y="connsiteY2"/>
              </a:cxn>
              <a:cxn ang="0">
                <a:pos x="connsiteX3" y="connsiteY3"/>
              </a:cxn>
            </a:cxnLst>
            <a:rect l="l" t="t" r="r" b="b"/>
            <a:pathLst>
              <a:path w="2743200" h="3638550">
                <a:moveTo>
                  <a:pt x="0" y="0"/>
                </a:moveTo>
                <a:lnTo>
                  <a:pt x="2743200" y="0"/>
                </a:lnTo>
                <a:lnTo>
                  <a:pt x="2743200" y="3638550"/>
                </a:lnTo>
                <a:lnTo>
                  <a:pt x="0" y="363855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307300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1"/>
            <a:ext cx="12192000" cy="4122057"/>
          </a:xfrm>
          <a:custGeom>
            <a:avLst/>
            <a:gdLst>
              <a:gd name="connsiteX0" fmla="*/ 0 w 12192000"/>
              <a:gd name="connsiteY0" fmla="*/ 0 h 4122057"/>
              <a:gd name="connsiteX1" fmla="*/ 12192000 w 12192000"/>
              <a:gd name="connsiteY1" fmla="*/ 0 h 4122057"/>
              <a:gd name="connsiteX2" fmla="*/ 12192000 w 12192000"/>
              <a:gd name="connsiteY2" fmla="*/ 4122057 h 4122057"/>
              <a:gd name="connsiteX3" fmla="*/ 0 w 12192000"/>
              <a:gd name="connsiteY3" fmla="*/ 4122057 h 4122057"/>
            </a:gdLst>
            <a:ahLst/>
            <a:cxnLst>
              <a:cxn ang="0">
                <a:pos x="connsiteX0" y="connsiteY0"/>
              </a:cxn>
              <a:cxn ang="0">
                <a:pos x="connsiteX1" y="connsiteY1"/>
              </a:cxn>
              <a:cxn ang="0">
                <a:pos x="connsiteX2" y="connsiteY2"/>
              </a:cxn>
              <a:cxn ang="0">
                <a:pos x="connsiteX3" y="connsiteY3"/>
              </a:cxn>
            </a:cxnLst>
            <a:rect l="l" t="t" r="r" b="b"/>
            <a:pathLst>
              <a:path w="12192000" h="4122057">
                <a:moveTo>
                  <a:pt x="0" y="0"/>
                </a:moveTo>
                <a:lnTo>
                  <a:pt x="12192000" y="0"/>
                </a:lnTo>
                <a:lnTo>
                  <a:pt x="12192000" y="4122057"/>
                </a:lnTo>
                <a:lnTo>
                  <a:pt x="0" y="4122057"/>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321771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1"/>
            <a:ext cx="12192000" cy="4571999"/>
          </a:xfrm>
          <a:custGeom>
            <a:avLst/>
            <a:gdLst>
              <a:gd name="connsiteX0" fmla="*/ 0 w 12192000"/>
              <a:gd name="connsiteY0" fmla="*/ 0 h 4571999"/>
              <a:gd name="connsiteX1" fmla="*/ 12192000 w 12192000"/>
              <a:gd name="connsiteY1" fmla="*/ 0 h 4571999"/>
              <a:gd name="connsiteX2" fmla="*/ 12192000 w 12192000"/>
              <a:gd name="connsiteY2" fmla="*/ 4571999 h 4571999"/>
              <a:gd name="connsiteX3" fmla="*/ 0 w 1219200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12192000" h="4571999">
                <a:moveTo>
                  <a:pt x="0" y="0"/>
                </a:moveTo>
                <a:lnTo>
                  <a:pt x="12192000" y="0"/>
                </a:lnTo>
                <a:lnTo>
                  <a:pt x="12192000" y="4571999"/>
                </a:lnTo>
                <a:lnTo>
                  <a:pt x="0" y="457199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113525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29465" y="0"/>
            <a:ext cx="4620642" cy="6858000"/>
          </a:xfrm>
          <a:custGeom>
            <a:avLst/>
            <a:gdLst>
              <a:gd name="connsiteX0" fmla="*/ 0 w 4620642"/>
              <a:gd name="connsiteY0" fmla="*/ 0 h 6858000"/>
              <a:gd name="connsiteX1" fmla="*/ 4620642 w 4620642"/>
              <a:gd name="connsiteY1" fmla="*/ 0 h 6858000"/>
              <a:gd name="connsiteX2" fmla="*/ 4620642 w 4620642"/>
              <a:gd name="connsiteY2" fmla="*/ 6858000 h 6858000"/>
              <a:gd name="connsiteX3" fmla="*/ 0 w 46206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0642" h="6858000">
                <a:moveTo>
                  <a:pt x="0" y="0"/>
                </a:moveTo>
                <a:lnTo>
                  <a:pt x="4620642" y="0"/>
                </a:lnTo>
                <a:lnTo>
                  <a:pt x="4620642"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113043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CBAF37-38DF-4FAF-B8B2-626C0317CF73}" type="datetimeFigureOut">
              <a:rPr lang="en-US" smtClean="0"/>
              <a:t>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28926888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387318" y="1733550"/>
            <a:ext cx="3390900" cy="3390900"/>
          </a:xfrm>
          <a:custGeom>
            <a:avLst/>
            <a:gdLst>
              <a:gd name="connsiteX0" fmla="*/ 1695450 w 3390900"/>
              <a:gd name="connsiteY0" fmla="*/ 0 h 3390900"/>
              <a:gd name="connsiteX1" fmla="*/ 3390900 w 3390900"/>
              <a:gd name="connsiteY1" fmla="*/ 1695450 h 3390900"/>
              <a:gd name="connsiteX2" fmla="*/ 1695450 w 3390900"/>
              <a:gd name="connsiteY2" fmla="*/ 3390900 h 3390900"/>
              <a:gd name="connsiteX3" fmla="*/ 0 w 3390900"/>
              <a:gd name="connsiteY3" fmla="*/ 1695450 h 3390900"/>
              <a:gd name="connsiteX4" fmla="*/ 1695450 w 3390900"/>
              <a:gd name="connsiteY4" fmla="*/ 0 h 339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00" h="3390900">
                <a:moveTo>
                  <a:pt x="1695450" y="0"/>
                </a:moveTo>
                <a:cubicBezTo>
                  <a:pt x="2631821" y="0"/>
                  <a:pt x="3390900" y="759079"/>
                  <a:pt x="3390900" y="1695450"/>
                </a:cubicBezTo>
                <a:cubicBezTo>
                  <a:pt x="3390900" y="2631821"/>
                  <a:pt x="2631821" y="3390900"/>
                  <a:pt x="1695450" y="3390900"/>
                </a:cubicBezTo>
                <a:cubicBezTo>
                  <a:pt x="759079" y="3390900"/>
                  <a:pt x="0" y="2631821"/>
                  <a:pt x="0" y="1695450"/>
                </a:cubicBezTo>
                <a:cubicBezTo>
                  <a:pt x="0" y="759079"/>
                  <a:pt x="759079" y="0"/>
                  <a:pt x="1695450" y="0"/>
                </a:cubicBez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93949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733550" y="2209800"/>
            <a:ext cx="3848100" cy="4648200"/>
          </a:xfrm>
          <a:custGeom>
            <a:avLst/>
            <a:gdLst>
              <a:gd name="connsiteX0" fmla="*/ 0 w 3848100"/>
              <a:gd name="connsiteY0" fmla="*/ 0 h 4648200"/>
              <a:gd name="connsiteX1" fmla="*/ 3848100 w 3848100"/>
              <a:gd name="connsiteY1" fmla="*/ 0 h 4648200"/>
              <a:gd name="connsiteX2" fmla="*/ 3848100 w 3848100"/>
              <a:gd name="connsiteY2" fmla="*/ 4648200 h 4648200"/>
              <a:gd name="connsiteX3" fmla="*/ 0 w 3848100"/>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3848100" h="4648200">
                <a:moveTo>
                  <a:pt x="0" y="0"/>
                </a:moveTo>
                <a:lnTo>
                  <a:pt x="3848100" y="0"/>
                </a:lnTo>
                <a:lnTo>
                  <a:pt x="3848100" y="4648200"/>
                </a:lnTo>
                <a:lnTo>
                  <a:pt x="0" y="46482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170318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476375" y="1885950"/>
            <a:ext cx="2324100" cy="2324100"/>
          </a:xfrm>
          <a:custGeom>
            <a:avLst/>
            <a:gdLst>
              <a:gd name="connsiteX0" fmla="*/ 0 w 2324100"/>
              <a:gd name="connsiteY0" fmla="*/ 0 h 2324100"/>
              <a:gd name="connsiteX1" fmla="*/ 2324100 w 2324100"/>
              <a:gd name="connsiteY1" fmla="*/ 0 h 2324100"/>
              <a:gd name="connsiteX2" fmla="*/ 2324100 w 2324100"/>
              <a:gd name="connsiteY2" fmla="*/ 2324100 h 2324100"/>
              <a:gd name="connsiteX3" fmla="*/ 0 w 2324100"/>
              <a:gd name="connsiteY3" fmla="*/ 2324100 h 2324100"/>
            </a:gdLst>
            <a:ahLst/>
            <a:cxnLst>
              <a:cxn ang="0">
                <a:pos x="connsiteX0" y="connsiteY0"/>
              </a:cxn>
              <a:cxn ang="0">
                <a:pos x="connsiteX1" y="connsiteY1"/>
              </a:cxn>
              <a:cxn ang="0">
                <a:pos x="connsiteX2" y="connsiteY2"/>
              </a:cxn>
              <a:cxn ang="0">
                <a:pos x="connsiteX3" y="connsiteY3"/>
              </a:cxn>
            </a:cxnLst>
            <a:rect l="l" t="t" r="r" b="b"/>
            <a:pathLst>
              <a:path w="2324100" h="2324100">
                <a:moveTo>
                  <a:pt x="0" y="0"/>
                </a:moveTo>
                <a:lnTo>
                  <a:pt x="2324100" y="0"/>
                </a:lnTo>
                <a:lnTo>
                  <a:pt x="2324100" y="2324100"/>
                </a:lnTo>
                <a:lnTo>
                  <a:pt x="0" y="23241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4" name="Picture Placeholder 13"/>
          <p:cNvSpPr>
            <a:spLocks noGrp="1"/>
          </p:cNvSpPr>
          <p:nvPr>
            <p:ph type="pic" sz="quarter" idx="11"/>
          </p:nvPr>
        </p:nvSpPr>
        <p:spPr>
          <a:xfrm>
            <a:off x="4933950" y="1885950"/>
            <a:ext cx="2324100" cy="2324100"/>
          </a:xfrm>
          <a:custGeom>
            <a:avLst/>
            <a:gdLst>
              <a:gd name="connsiteX0" fmla="*/ 0 w 2324100"/>
              <a:gd name="connsiteY0" fmla="*/ 0 h 2324100"/>
              <a:gd name="connsiteX1" fmla="*/ 2324100 w 2324100"/>
              <a:gd name="connsiteY1" fmla="*/ 0 h 2324100"/>
              <a:gd name="connsiteX2" fmla="*/ 2324100 w 2324100"/>
              <a:gd name="connsiteY2" fmla="*/ 2324100 h 2324100"/>
              <a:gd name="connsiteX3" fmla="*/ 0 w 2324100"/>
              <a:gd name="connsiteY3" fmla="*/ 2324100 h 2324100"/>
            </a:gdLst>
            <a:ahLst/>
            <a:cxnLst>
              <a:cxn ang="0">
                <a:pos x="connsiteX0" y="connsiteY0"/>
              </a:cxn>
              <a:cxn ang="0">
                <a:pos x="connsiteX1" y="connsiteY1"/>
              </a:cxn>
              <a:cxn ang="0">
                <a:pos x="connsiteX2" y="connsiteY2"/>
              </a:cxn>
              <a:cxn ang="0">
                <a:pos x="connsiteX3" y="connsiteY3"/>
              </a:cxn>
            </a:cxnLst>
            <a:rect l="l" t="t" r="r" b="b"/>
            <a:pathLst>
              <a:path w="2324100" h="2324100">
                <a:moveTo>
                  <a:pt x="0" y="0"/>
                </a:moveTo>
                <a:lnTo>
                  <a:pt x="2324100" y="0"/>
                </a:lnTo>
                <a:lnTo>
                  <a:pt x="2324100" y="2324100"/>
                </a:lnTo>
                <a:lnTo>
                  <a:pt x="0" y="23241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2" name="Picture Placeholder 11"/>
          <p:cNvSpPr>
            <a:spLocks noGrp="1"/>
          </p:cNvSpPr>
          <p:nvPr>
            <p:ph type="pic" sz="quarter" idx="12"/>
          </p:nvPr>
        </p:nvSpPr>
        <p:spPr>
          <a:xfrm>
            <a:off x="8391525" y="1885950"/>
            <a:ext cx="2324100" cy="2324100"/>
          </a:xfrm>
          <a:custGeom>
            <a:avLst/>
            <a:gdLst>
              <a:gd name="connsiteX0" fmla="*/ 0 w 2324100"/>
              <a:gd name="connsiteY0" fmla="*/ 0 h 2324100"/>
              <a:gd name="connsiteX1" fmla="*/ 2324100 w 2324100"/>
              <a:gd name="connsiteY1" fmla="*/ 0 h 2324100"/>
              <a:gd name="connsiteX2" fmla="*/ 2324100 w 2324100"/>
              <a:gd name="connsiteY2" fmla="*/ 2324100 h 2324100"/>
              <a:gd name="connsiteX3" fmla="*/ 0 w 2324100"/>
              <a:gd name="connsiteY3" fmla="*/ 2324100 h 2324100"/>
            </a:gdLst>
            <a:ahLst/>
            <a:cxnLst>
              <a:cxn ang="0">
                <a:pos x="connsiteX0" y="connsiteY0"/>
              </a:cxn>
              <a:cxn ang="0">
                <a:pos x="connsiteX1" y="connsiteY1"/>
              </a:cxn>
              <a:cxn ang="0">
                <a:pos x="connsiteX2" y="connsiteY2"/>
              </a:cxn>
              <a:cxn ang="0">
                <a:pos x="connsiteX3" y="connsiteY3"/>
              </a:cxn>
            </a:cxnLst>
            <a:rect l="l" t="t" r="r" b="b"/>
            <a:pathLst>
              <a:path w="2324100" h="2324100">
                <a:moveTo>
                  <a:pt x="0" y="0"/>
                </a:moveTo>
                <a:lnTo>
                  <a:pt x="2324100" y="0"/>
                </a:lnTo>
                <a:lnTo>
                  <a:pt x="2324100" y="2324100"/>
                </a:lnTo>
                <a:lnTo>
                  <a:pt x="0" y="23241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080567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047750" y="1614714"/>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6" name="Picture Placeholder 15"/>
          <p:cNvSpPr>
            <a:spLocks noGrp="1"/>
          </p:cNvSpPr>
          <p:nvPr>
            <p:ph type="pic" sz="quarter" idx="11"/>
          </p:nvPr>
        </p:nvSpPr>
        <p:spPr>
          <a:xfrm>
            <a:off x="1047750" y="4083759"/>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4" name="Picture Placeholder 13"/>
          <p:cNvSpPr>
            <a:spLocks noGrp="1"/>
          </p:cNvSpPr>
          <p:nvPr>
            <p:ph type="pic" sz="quarter" idx="12"/>
          </p:nvPr>
        </p:nvSpPr>
        <p:spPr>
          <a:xfrm>
            <a:off x="6664779" y="1614714"/>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7" name="Picture Placeholder 16"/>
          <p:cNvSpPr>
            <a:spLocks noGrp="1"/>
          </p:cNvSpPr>
          <p:nvPr>
            <p:ph type="pic" sz="quarter" idx="13"/>
          </p:nvPr>
        </p:nvSpPr>
        <p:spPr>
          <a:xfrm>
            <a:off x="6664779" y="4083759"/>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246768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6705600" y="0"/>
            <a:ext cx="4648200" cy="6858000"/>
          </a:xfrm>
          <a:custGeom>
            <a:avLst/>
            <a:gdLst>
              <a:gd name="connsiteX0" fmla="*/ 0 w 4648200"/>
              <a:gd name="connsiteY0" fmla="*/ 0 h 6858000"/>
              <a:gd name="connsiteX1" fmla="*/ 4648200 w 4648200"/>
              <a:gd name="connsiteY1" fmla="*/ 0 h 6858000"/>
              <a:gd name="connsiteX2" fmla="*/ 4648200 w 4648200"/>
              <a:gd name="connsiteY2" fmla="*/ 6858000 h 6858000"/>
              <a:gd name="connsiteX3" fmla="*/ 0 w 4648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48200" h="6858000">
                <a:moveTo>
                  <a:pt x="0" y="0"/>
                </a:moveTo>
                <a:lnTo>
                  <a:pt x="4648200" y="0"/>
                </a:lnTo>
                <a:lnTo>
                  <a:pt x="464820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985985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153452" y="2171700"/>
            <a:ext cx="1885096" cy="1885096"/>
          </a:xfrm>
          <a:custGeom>
            <a:avLst/>
            <a:gdLst>
              <a:gd name="connsiteX0" fmla="*/ 942548 w 1885096"/>
              <a:gd name="connsiteY0" fmla="*/ 0 h 1885096"/>
              <a:gd name="connsiteX1" fmla="*/ 1885096 w 1885096"/>
              <a:gd name="connsiteY1" fmla="*/ 942548 h 1885096"/>
              <a:gd name="connsiteX2" fmla="*/ 942548 w 1885096"/>
              <a:gd name="connsiteY2" fmla="*/ 1885096 h 1885096"/>
              <a:gd name="connsiteX3" fmla="*/ 0 w 1885096"/>
              <a:gd name="connsiteY3" fmla="*/ 942548 h 1885096"/>
              <a:gd name="connsiteX4" fmla="*/ 942548 w 1885096"/>
              <a:gd name="connsiteY4" fmla="*/ 0 h 188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096" h="1885096">
                <a:moveTo>
                  <a:pt x="942548" y="0"/>
                </a:moveTo>
                <a:cubicBezTo>
                  <a:pt x="1463103" y="0"/>
                  <a:pt x="1885096" y="421993"/>
                  <a:pt x="1885096" y="942548"/>
                </a:cubicBezTo>
                <a:cubicBezTo>
                  <a:pt x="1885096" y="1463103"/>
                  <a:pt x="1463103" y="1885096"/>
                  <a:pt x="942548" y="1885096"/>
                </a:cubicBezTo>
                <a:cubicBezTo>
                  <a:pt x="421993" y="1885096"/>
                  <a:pt x="0" y="1463103"/>
                  <a:pt x="0" y="942548"/>
                </a:cubicBezTo>
                <a:cubicBezTo>
                  <a:pt x="0" y="421993"/>
                  <a:pt x="421993" y="0"/>
                  <a:pt x="942548" y="0"/>
                </a:cubicBez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1015012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47486" y="2314575"/>
            <a:ext cx="1847850" cy="1847850"/>
          </a:xfrm>
          <a:custGeom>
            <a:avLst/>
            <a:gdLst>
              <a:gd name="connsiteX0" fmla="*/ 0 w 1847850"/>
              <a:gd name="connsiteY0" fmla="*/ 0 h 1847850"/>
              <a:gd name="connsiteX1" fmla="*/ 1847850 w 1847850"/>
              <a:gd name="connsiteY1" fmla="*/ 0 h 1847850"/>
              <a:gd name="connsiteX2" fmla="*/ 1847850 w 1847850"/>
              <a:gd name="connsiteY2" fmla="*/ 1847850 h 1847850"/>
              <a:gd name="connsiteX3" fmla="*/ 0 w 1847850"/>
              <a:gd name="connsiteY3" fmla="*/ 1847850 h 1847850"/>
            </a:gdLst>
            <a:ahLst/>
            <a:cxnLst>
              <a:cxn ang="0">
                <a:pos x="connsiteX0" y="connsiteY0"/>
              </a:cxn>
              <a:cxn ang="0">
                <a:pos x="connsiteX1" y="connsiteY1"/>
              </a:cxn>
              <a:cxn ang="0">
                <a:pos x="connsiteX2" y="connsiteY2"/>
              </a:cxn>
              <a:cxn ang="0">
                <a:pos x="connsiteX3" y="connsiteY3"/>
              </a:cxn>
            </a:cxnLst>
            <a:rect l="l" t="t" r="r" b="b"/>
            <a:pathLst>
              <a:path w="1847850" h="1847850">
                <a:moveTo>
                  <a:pt x="0" y="0"/>
                </a:moveTo>
                <a:lnTo>
                  <a:pt x="1847850" y="0"/>
                </a:lnTo>
                <a:lnTo>
                  <a:pt x="1847850" y="1847850"/>
                </a:lnTo>
                <a:lnTo>
                  <a:pt x="0" y="184785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0" name="Picture Placeholder 9"/>
          <p:cNvSpPr>
            <a:spLocks noGrp="1"/>
          </p:cNvSpPr>
          <p:nvPr>
            <p:ph type="pic" sz="quarter" idx="11"/>
          </p:nvPr>
        </p:nvSpPr>
        <p:spPr>
          <a:xfrm>
            <a:off x="6648450" y="2314575"/>
            <a:ext cx="1847850" cy="1847850"/>
          </a:xfrm>
          <a:custGeom>
            <a:avLst/>
            <a:gdLst>
              <a:gd name="connsiteX0" fmla="*/ 0 w 1847850"/>
              <a:gd name="connsiteY0" fmla="*/ 0 h 1847850"/>
              <a:gd name="connsiteX1" fmla="*/ 1847850 w 1847850"/>
              <a:gd name="connsiteY1" fmla="*/ 0 h 1847850"/>
              <a:gd name="connsiteX2" fmla="*/ 1847850 w 1847850"/>
              <a:gd name="connsiteY2" fmla="*/ 1847850 h 1847850"/>
              <a:gd name="connsiteX3" fmla="*/ 0 w 1847850"/>
              <a:gd name="connsiteY3" fmla="*/ 1847850 h 1847850"/>
            </a:gdLst>
            <a:ahLst/>
            <a:cxnLst>
              <a:cxn ang="0">
                <a:pos x="connsiteX0" y="connsiteY0"/>
              </a:cxn>
              <a:cxn ang="0">
                <a:pos x="connsiteX1" y="connsiteY1"/>
              </a:cxn>
              <a:cxn ang="0">
                <a:pos x="connsiteX2" y="connsiteY2"/>
              </a:cxn>
              <a:cxn ang="0">
                <a:pos x="connsiteX3" y="connsiteY3"/>
              </a:cxn>
            </a:cxnLst>
            <a:rect l="l" t="t" r="r" b="b"/>
            <a:pathLst>
              <a:path w="1847850" h="1847850">
                <a:moveTo>
                  <a:pt x="0" y="0"/>
                </a:moveTo>
                <a:lnTo>
                  <a:pt x="1847850" y="0"/>
                </a:lnTo>
                <a:lnTo>
                  <a:pt x="1847850" y="1847850"/>
                </a:lnTo>
                <a:lnTo>
                  <a:pt x="0" y="184785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265529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2097742" y="1"/>
            <a:ext cx="10094259" cy="5015753"/>
          </a:xfrm>
          <a:custGeom>
            <a:avLst/>
            <a:gdLst>
              <a:gd name="connsiteX0" fmla="*/ 0 w 10094259"/>
              <a:gd name="connsiteY0" fmla="*/ 0 h 5015753"/>
              <a:gd name="connsiteX1" fmla="*/ 10094259 w 10094259"/>
              <a:gd name="connsiteY1" fmla="*/ 0 h 5015753"/>
              <a:gd name="connsiteX2" fmla="*/ 10094259 w 10094259"/>
              <a:gd name="connsiteY2" fmla="*/ 5015753 h 5015753"/>
              <a:gd name="connsiteX3" fmla="*/ 0 w 10094259"/>
              <a:gd name="connsiteY3" fmla="*/ 5015753 h 5015753"/>
            </a:gdLst>
            <a:ahLst/>
            <a:cxnLst>
              <a:cxn ang="0">
                <a:pos x="connsiteX0" y="connsiteY0"/>
              </a:cxn>
              <a:cxn ang="0">
                <a:pos x="connsiteX1" y="connsiteY1"/>
              </a:cxn>
              <a:cxn ang="0">
                <a:pos x="connsiteX2" y="connsiteY2"/>
              </a:cxn>
              <a:cxn ang="0">
                <a:pos x="connsiteX3" y="connsiteY3"/>
              </a:cxn>
            </a:cxnLst>
            <a:rect l="l" t="t" r="r" b="b"/>
            <a:pathLst>
              <a:path w="10094259" h="5015753">
                <a:moveTo>
                  <a:pt x="0" y="0"/>
                </a:moveTo>
                <a:lnTo>
                  <a:pt x="10094259" y="0"/>
                </a:lnTo>
                <a:lnTo>
                  <a:pt x="10094259" y="5015753"/>
                </a:lnTo>
                <a:lnTo>
                  <a:pt x="0" y="5015753"/>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94468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495300" y="457201"/>
            <a:ext cx="2474282" cy="2738301"/>
          </a:xfrm>
          <a:custGeom>
            <a:avLst/>
            <a:gdLst>
              <a:gd name="connsiteX0" fmla="*/ 0 w 2474282"/>
              <a:gd name="connsiteY0" fmla="*/ 0 h 2738301"/>
              <a:gd name="connsiteX1" fmla="*/ 2474282 w 2474282"/>
              <a:gd name="connsiteY1" fmla="*/ 0 h 2738301"/>
              <a:gd name="connsiteX2" fmla="*/ 2474282 w 2474282"/>
              <a:gd name="connsiteY2" fmla="*/ 2738301 h 2738301"/>
              <a:gd name="connsiteX3" fmla="*/ 0 w 2474282"/>
              <a:gd name="connsiteY3" fmla="*/ 2738301 h 2738301"/>
            </a:gdLst>
            <a:ahLst/>
            <a:cxnLst>
              <a:cxn ang="0">
                <a:pos x="connsiteX0" y="connsiteY0"/>
              </a:cxn>
              <a:cxn ang="0">
                <a:pos x="connsiteX1" y="connsiteY1"/>
              </a:cxn>
              <a:cxn ang="0">
                <a:pos x="connsiteX2" y="connsiteY2"/>
              </a:cxn>
              <a:cxn ang="0">
                <a:pos x="connsiteX3" y="connsiteY3"/>
              </a:cxn>
            </a:cxnLst>
            <a:rect l="l" t="t" r="r" b="b"/>
            <a:pathLst>
              <a:path w="2474282" h="2738301">
                <a:moveTo>
                  <a:pt x="0" y="0"/>
                </a:moveTo>
                <a:lnTo>
                  <a:pt x="2474282" y="0"/>
                </a:lnTo>
                <a:lnTo>
                  <a:pt x="2474282" y="2738301"/>
                </a:lnTo>
                <a:lnTo>
                  <a:pt x="0" y="2738301"/>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8" name="Picture Placeholder 17"/>
          <p:cNvSpPr>
            <a:spLocks noGrp="1"/>
          </p:cNvSpPr>
          <p:nvPr>
            <p:ph type="pic" sz="quarter" idx="11"/>
          </p:nvPr>
        </p:nvSpPr>
        <p:spPr>
          <a:xfrm>
            <a:off x="9222418" y="457201"/>
            <a:ext cx="2474282" cy="2738301"/>
          </a:xfrm>
          <a:custGeom>
            <a:avLst/>
            <a:gdLst>
              <a:gd name="connsiteX0" fmla="*/ 0 w 2474282"/>
              <a:gd name="connsiteY0" fmla="*/ 0 h 2738301"/>
              <a:gd name="connsiteX1" fmla="*/ 2474282 w 2474282"/>
              <a:gd name="connsiteY1" fmla="*/ 0 h 2738301"/>
              <a:gd name="connsiteX2" fmla="*/ 2474282 w 2474282"/>
              <a:gd name="connsiteY2" fmla="*/ 2738301 h 2738301"/>
              <a:gd name="connsiteX3" fmla="*/ 0 w 2474282"/>
              <a:gd name="connsiteY3" fmla="*/ 2738301 h 2738301"/>
            </a:gdLst>
            <a:ahLst/>
            <a:cxnLst>
              <a:cxn ang="0">
                <a:pos x="connsiteX0" y="connsiteY0"/>
              </a:cxn>
              <a:cxn ang="0">
                <a:pos x="connsiteX1" y="connsiteY1"/>
              </a:cxn>
              <a:cxn ang="0">
                <a:pos x="connsiteX2" y="connsiteY2"/>
              </a:cxn>
              <a:cxn ang="0">
                <a:pos x="connsiteX3" y="connsiteY3"/>
              </a:cxn>
            </a:cxnLst>
            <a:rect l="l" t="t" r="r" b="b"/>
            <a:pathLst>
              <a:path w="2474282" h="2738301">
                <a:moveTo>
                  <a:pt x="0" y="0"/>
                </a:moveTo>
                <a:lnTo>
                  <a:pt x="2474282" y="0"/>
                </a:lnTo>
                <a:lnTo>
                  <a:pt x="2474282" y="2738301"/>
                </a:lnTo>
                <a:lnTo>
                  <a:pt x="0" y="2738301"/>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20" name="Picture Placeholder 19"/>
          <p:cNvSpPr>
            <a:spLocks noGrp="1"/>
          </p:cNvSpPr>
          <p:nvPr>
            <p:ph type="pic" sz="quarter" idx="12"/>
          </p:nvPr>
        </p:nvSpPr>
        <p:spPr>
          <a:xfrm>
            <a:off x="7438634" y="3662500"/>
            <a:ext cx="4258066" cy="2738301"/>
          </a:xfrm>
          <a:custGeom>
            <a:avLst/>
            <a:gdLst>
              <a:gd name="connsiteX0" fmla="*/ 0 w 4258066"/>
              <a:gd name="connsiteY0" fmla="*/ 0 h 2738301"/>
              <a:gd name="connsiteX1" fmla="*/ 4258066 w 4258066"/>
              <a:gd name="connsiteY1" fmla="*/ 0 h 2738301"/>
              <a:gd name="connsiteX2" fmla="*/ 4258066 w 4258066"/>
              <a:gd name="connsiteY2" fmla="*/ 2738301 h 2738301"/>
              <a:gd name="connsiteX3" fmla="*/ 0 w 4258066"/>
              <a:gd name="connsiteY3" fmla="*/ 2738301 h 2738301"/>
            </a:gdLst>
            <a:ahLst/>
            <a:cxnLst>
              <a:cxn ang="0">
                <a:pos x="connsiteX0" y="connsiteY0"/>
              </a:cxn>
              <a:cxn ang="0">
                <a:pos x="connsiteX1" y="connsiteY1"/>
              </a:cxn>
              <a:cxn ang="0">
                <a:pos x="connsiteX2" y="connsiteY2"/>
              </a:cxn>
              <a:cxn ang="0">
                <a:pos x="connsiteX3" y="connsiteY3"/>
              </a:cxn>
            </a:cxnLst>
            <a:rect l="l" t="t" r="r" b="b"/>
            <a:pathLst>
              <a:path w="4258066" h="2738301">
                <a:moveTo>
                  <a:pt x="0" y="0"/>
                </a:moveTo>
                <a:lnTo>
                  <a:pt x="4258066" y="0"/>
                </a:lnTo>
                <a:lnTo>
                  <a:pt x="4258066" y="2738301"/>
                </a:lnTo>
                <a:lnTo>
                  <a:pt x="0" y="2738301"/>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9" name="Picture Placeholder 18"/>
          <p:cNvSpPr>
            <a:spLocks noGrp="1"/>
          </p:cNvSpPr>
          <p:nvPr>
            <p:ph type="pic" sz="quarter" idx="13"/>
          </p:nvPr>
        </p:nvSpPr>
        <p:spPr>
          <a:xfrm>
            <a:off x="495300" y="3662500"/>
            <a:ext cx="6483002" cy="2738301"/>
          </a:xfrm>
          <a:custGeom>
            <a:avLst/>
            <a:gdLst>
              <a:gd name="connsiteX0" fmla="*/ 0 w 6483002"/>
              <a:gd name="connsiteY0" fmla="*/ 0 h 2738301"/>
              <a:gd name="connsiteX1" fmla="*/ 6483002 w 6483002"/>
              <a:gd name="connsiteY1" fmla="*/ 0 h 2738301"/>
              <a:gd name="connsiteX2" fmla="*/ 6483002 w 6483002"/>
              <a:gd name="connsiteY2" fmla="*/ 2738301 h 2738301"/>
              <a:gd name="connsiteX3" fmla="*/ 0 w 6483002"/>
              <a:gd name="connsiteY3" fmla="*/ 2738301 h 2738301"/>
            </a:gdLst>
            <a:ahLst/>
            <a:cxnLst>
              <a:cxn ang="0">
                <a:pos x="connsiteX0" y="connsiteY0"/>
              </a:cxn>
              <a:cxn ang="0">
                <a:pos x="connsiteX1" y="connsiteY1"/>
              </a:cxn>
              <a:cxn ang="0">
                <a:pos x="connsiteX2" y="connsiteY2"/>
              </a:cxn>
              <a:cxn ang="0">
                <a:pos x="connsiteX3" y="connsiteY3"/>
              </a:cxn>
            </a:cxnLst>
            <a:rect l="l" t="t" r="r" b="b"/>
            <a:pathLst>
              <a:path w="6483002" h="2738301">
                <a:moveTo>
                  <a:pt x="0" y="0"/>
                </a:moveTo>
                <a:lnTo>
                  <a:pt x="6483002" y="0"/>
                </a:lnTo>
                <a:lnTo>
                  <a:pt x="6483002" y="2738301"/>
                </a:lnTo>
                <a:lnTo>
                  <a:pt x="0" y="2738301"/>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7" name="Picture Placeholder 16"/>
          <p:cNvSpPr>
            <a:spLocks noGrp="1"/>
          </p:cNvSpPr>
          <p:nvPr>
            <p:ph type="pic" sz="quarter" idx="14"/>
          </p:nvPr>
        </p:nvSpPr>
        <p:spPr>
          <a:xfrm>
            <a:off x="3429914" y="457201"/>
            <a:ext cx="5332173" cy="2738301"/>
          </a:xfrm>
          <a:custGeom>
            <a:avLst/>
            <a:gdLst>
              <a:gd name="connsiteX0" fmla="*/ 0 w 5332173"/>
              <a:gd name="connsiteY0" fmla="*/ 0 h 2738301"/>
              <a:gd name="connsiteX1" fmla="*/ 5332173 w 5332173"/>
              <a:gd name="connsiteY1" fmla="*/ 0 h 2738301"/>
              <a:gd name="connsiteX2" fmla="*/ 5332173 w 5332173"/>
              <a:gd name="connsiteY2" fmla="*/ 2738301 h 2738301"/>
              <a:gd name="connsiteX3" fmla="*/ 0 w 5332173"/>
              <a:gd name="connsiteY3" fmla="*/ 2738301 h 2738301"/>
            </a:gdLst>
            <a:ahLst/>
            <a:cxnLst>
              <a:cxn ang="0">
                <a:pos x="connsiteX0" y="connsiteY0"/>
              </a:cxn>
              <a:cxn ang="0">
                <a:pos x="connsiteX1" y="connsiteY1"/>
              </a:cxn>
              <a:cxn ang="0">
                <a:pos x="connsiteX2" y="connsiteY2"/>
              </a:cxn>
              <a:cxn ang="0">
                <a:pos x="connsiteX3" y="connsiteY3"/>
              </a:cxn>
            </a:cxnLst>
            <a:rect l="l" t="t" r="r" b="b"/>
            <a:pathLst>
              <a:path w="5332173" h="2738301">
                <a:moveTo>
                  <a:pt x="0" y="0"/>
                </a:moveTo>
                <a:lnTo>
                  <a:pt x="5332173" y="0"/>
                </a:lnTo>
                <a:lnTo>
                  <a:pt x="5332173" y="2738301"/>
                </a:lnTo>
                <a:lnTo>
                  <a:pt x="0" y="2738301"/>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4036493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6610350" y="800101"/>
            <a:ext cx="2316830" cy="1380779"/>
          </a:xfrm>
          <a:custGeom>
            <a:avLst/>
            <a:gdLst>
              <a:gd name="connsiteX0" fmla="*/ 0 w 2316830"/>
              <a:gd name="connsiteY0" fmla="*/ 0 h 1380779"/>
              <a:gd name="connsiteX1" fmla="*/ 2316830 w 2316830"/>
              <a:gd name="connsiteY1" fmla="*/ 0 h 1380779"/>
              <a:gd name="connsiteX2" fmla="*/ 2316830 w 2316830"/>
              <a:gd name="connsiteY2" fmla="*/ 1380779 h 1380779"/>
              <a:gd name="connsiteX3" fmla="*/ 0 w 2316830"/>
              <a:gd name="connsiteY3" fmla="*/ 1380779 h 1380779"/>
            </a:gdLst>
            <a:ahLst/>
            <a:cxnLst>
              <a:cxn ang="0">
                <a:pos x="connsiteX0" y="connsiteY0"/>
              </a:cxn>
              <a:cxn ang="0">
                <a:pos x="connsiteX1" y="connsiteY1"/>
              </a:cxn>
              <a:cxn ang="0">
                <a:pos x="connsiteX2" y="connsiteY2"/>
              </a:cxn>
              <a:cxn ang="0">
                <a:pos x="connsiteX3" y="connsiteY3"/>
              </a:cxn>
            </a:cxnLst>
            <a:rect l="l" t="t" r="r" b="b"/>
            <a:pathLst>
              <a:path w="2316830" h="1380779">
                <a:moveTo>
                  <a:pt x="0" y="0"/>
                </a:moveTo>
                <a:lnTo>
                  <a:pt x="2316830" y="0"/>
                </a:lnTo>
                <a:lnTo>
                  <a:pt x="2316830" y="1380779"/>
                </a:lnTo>
                <a:lnTo>
                  <a:pt x="0" y="138077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5" name="Picture Placeholder 14"/>
          <p:cNvSpPr>
            <a:spLocks noGrp="1"/>
          </p:cNvSpPr>
          <p:nvPr>
            <p:ph type="pic" sz="quarter" idx="11"/>
          </p:nvPr>
        </p:nvSpPr>
        <p:spPr>
          <a:xfrm>
            <a:off x="9398920" y="800101"/>
            <a:ext cx="2316830" cy="1380779"/>
          </a:xfrm>
          <a:custGeom>
            <a:avLst/>
            <a:gdLst>
              <a:gd name="connsiteX0" fmla="*/ 0 w 2316830"/>
              <a:gd name="connsiteY0" fmla="*/ 0 h 1380779"/>
              <a:gd name="connsiteX1" fmla="*/ 2316830 w 2316830"/>
              <a:gd name="connsiteY1" fmla="*/ 0 h 1380779"/>
              <a:gd name="connsiteX2" fmla="*/ 2316830 w 2316830"/>
              <a:gd name="connsiteY2" fmla="*/ 1380779 h 1380779"/>
              <a:gd name="connsiteX3" fmla="*/ 0 w 2316830"/>
              <a:gd name="connsiteY3" fmla="*/ 1380779 h 1380779"/>
            </a:gdLst>
            <a:ahLst/>
            <a:cxnLst>
              <a:cxn ang="0">
                <a:pos x="connsiteX0" y="connsiteY0"/>
              </a:cxn>
              <a:cxn ang="0">
                <a:pos x="connsiteX1" y="connsiteY1"/>
              </a:cxn>
              <a:cxn ang="0">
                <a:pos x="connsiteX2" y="connsiteY2"/>
              </a:cxn>
              <a:cxn ang="0">
                <a:pos x="connsiteX3" y="connsiteY3"/>
              </a:cxn>
            </a:cxnLst>
            <a:rect l="l" t="t" r="r" b="b"/>
            <a:pathLst>
              <a:path w="2316830" h="1380779">
                <a:moveTo>
                  <a:pt x="0" y="0"/>
                </a:moveTo>
                <a:lnTo>
                  <a:pt x="2316830" y="0"/>
                </a:lnTo>
                <a:lnTo>
                  <a:pt x="2316830" y="1380779"/>
                </a:lnTo>
                <a:lnTo>
                  <a:pt x="0" y="138077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6" name="Picture Placeholder 15"/>
          <p:cNvSpPr>
            <a:spLocks noGrp="1"/>
          </p:cNvSpPr>
          <p:nvPr>
            <p:ph type="pic" sz="quarter" idx="12"/>
          </p:nvPr>
        </p:nvSpPr>
        <p:spPr>
          <a:xfrm>
            <a:off x="6610350" y="3798333"/>
            <a:ext cx="2316830" cy="1380779"/>
          </a:xfrm>
          <a:custGeom>
            <a:avLst/>
            <a:gdLst>
              <a:gd name="connsiteX0" fmla="*/ 0 w 2316830"/>
              <a:gd name="connsiteY0" fmla="*/ 0 h 1380779"/>
              <a:gd name="connsiteX1" fmla="*/ 2316830 w 2316830"/>
              <a:gd name="connsiteY1" fmla="*/ 0 h 1380779"/>
              <a:gd name="connsiteX2" fmla="*/ 2316830 w 2316830"/>
              <a:gd name="connsiteY2" fmla="*/ 1380779 h 1380779"/>
              <a:gd name="connsiteX3" fmla="*/ 0 w 2316830"/>
              <a:gd name="connsiteY3" fmla="*/ 1380779 h 1380779"/>
            </a:gdLst>
            <a:ahLst/>
            <a:cxnLst>
              <a:cxn ang="0">
                <a:pos x="connsiteX0" y="connsiteY0"/>
              </a:cxn>
              <a:cxn ang="0">
                <a:pos x="connsiteX1" y="connsiteY1"/>
              </a:cxn>
              <a:cxn ang="0">
                <a:pos x="connsiteX2" y="connsiteY2"/>
              </a:cxn>
              <a:cxn ang="0">
                <a:pos x="connsiteX3" y="connsiteY3"/>
              </a:cxn>
            </a:cxnLst>
            <a:rect l="l" t="t" r="r" b="b"/>
            <a:pathLst>
              <a:path w="2316830" h="1380779">
                <a:moveTo>
                  <a:pt x="0" y="0"/>
                </a:moveTo>
                <a:lnTo>
                  <a:pt x="2316830" y="0"/>
                </a:lnTo>
                <a:lnTo>
                  <a:pt x="2316830" y="1380779"/>
                </a:lnTo>
                <a:lnTo>
                  <a:pt x="0" y="138077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7" name="Picture Placeholder 16"/>
          <p:cNvSpPr>
            <a:spLocks noGrp="1"/>
          </p:cNvSpPr>
          <p:nvPr>
            <p:ph type="pic" sz="quarter" idx="13"/>
          </p:nvPr>
        </p:nvSpPr>
        <p:spPr>
          <a:xfrm>
            <a:off x="9398920" y="3798333"/>
            <a:ext cx="2316830" cy="1380779"/>
          </a:xfrm>
          <a:custGeom>
            <a:avLst/>
            <a:gdLst>
              <a:gd name="connsiteX0" fmla="*/ 0 w 2316830"/>
              <a:gd name="connsiteY0" fmla="*/ 0 h 1380779"/>
              <a:gd name="connsiteX1" fmla="*/ 2316830 w 2316830"/>
              <a:gd name="connsiteY1" fmla="*/ 0 h 1380779"/>
              <a:gd name="connsiteX2" fmla="*/ 2316830 w 2316830"/>
              <a:gd name="connsiteY2" fmla="*/ 1380779 h 1380779"/>
              <a:gd name="connsiteX3" fmla="*/ 0 w 2316830"/>
              <a:gd name="connsiteY3" fmla="*/ 1380779 h 1380779"/>
            </a:gdLst>
            <a:ahLst/>
            <a:cxnLst>
              <a:cxn ang="0">
                <a:pos x="connsiteX0" y="connsiteY0"/>
              </a:cxn>
              <a:cxn ang="0">
                <a:pos x="connsiteX1" y="connsiteY1"/>
              </a:cxn>
              <a:cxn ang="0">
                <a:pos x="connsiteX2" y="connsiteY2"/>
              </a:cxn>
              <a:cxn ang="0">
                <a:pos x="connsiteX3" y="connsiteY3"/>
              </a:cxn>
            </a:cxnLst>
            <a:rect l="l" t="t" r="r" b="b"/>
            <a:pathLst>
              <a:path w="2316830" h="1380779">
                <a:moveTo>
                  <a:pt x="0" y="0"/>
                </a:moveTo>
                <a:lnTo>
                  <a:pt x="2316830" y="0"/>
                </a:lnTo>
                <a:lnTo>
                  <a:pt x="2316830" y="1380779"/>
                </a:lnTo>
                <a:lnTo>
                  <a:pt x="0" y="1380779"/>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02481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CBAF37-38DF-4FAF-B8B2-626C0317CF73}" type="datetimeFigureOut">
              <a:rPr lang="en-US" smtClean="0"/>
              <a:t>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3428711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143250" y="3429000"/>
            <a:ext cx="9048750" cy="3429000"/>
          </a:xfrm>
          <a:custGeom>
            <a:avLst/>
            <a:gdLst>
              <a:gd name="connsiteX0" fmla="*/ 0 w 9048750"/>
              <a:gd name="connsiteY0" fmla="*/ 0 h 3429000"/>
              <a:gd name="connsiteX1" fmla="*/ 9048750 w 9048750"/>
              <a:gd name="connsiteY1" fmla="*/ 0 h 3429000"/>
              <a:gd name="connsiteX2" fmla="*/ 9048750 w 9048750"/>
              <a:gd name="connsiteY2" fmla="*/ 3429000 h 3429000"/>
              <a:gd name="connsiteX3" fmla="*/ 0 w 904875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048750" h="3429000">
                <a:moveTo>
                  <a:pt x="0" y="0"/>
                </a:moveTo>
                <a:lnTo>
                  <a:pt x="9048750" y="0"/>
                </a:lnTo>
                <a:lnTo>
                  <a:pt x="9048750"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0" name="Picture Placeholder 9"/>
          <p:cNvSpPr>
            <a:spLocks noGrp="1"/>
          </p:cNvSpPr>
          <p:nvPr>
            <p:ph type="pic" sz="quarter" idx="11"/>
          </p:nvPr>
        </p:nvSpPr>
        <p:spPr>
          <a:xfrm>
            <a:off x="7219950" y="0"/>
            <a:ext cx="3009900" cy="2971800"/>
          </a:xfrm>
          <a:custGeom>
            <a:avLst/>
            <a:gdLst>
              <a:gd name="connsiteX0" fmla="*/ 0 w 3009900"/>
              <a:gd name="connsiteY0" fmla="*/ 0 h 2971800"/>
              <a:gd name="connsiteX1" fmla="*/ 3009900 w 3009900"/>
              <a:gd name="connsiteY1" fmla="*/ 0 h 2971800"/>
              <a:gd name="connsiteX2" fmla="*/ 3009900 w 3009900"/>
              <a:gd name="connsiteY2" fmla="*/ 2971800 h 2971800"/>
              <a:gd name="connsiteX3" fmla="*/ 0 w 300990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3009900" h="2971800">
                <a:moveTo>
                  <a:pt x="0" y="0"/>
                </a:moveTo>
                <a:lnTo>
                  <a:pt x="3009900" y="0"/>
                </a:lnTo>
                <a:lnTo>
                  <a:pt x="3009900" y="2971800"/>
                </a:lnTo>
                <a:lnTo>
                  <a:pt x="0" y="29718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4255299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438150" y="0"/>
            <a:ext cx="2952750" cy="6858000"/>
          </a:xfrm>
          <a:custGeom>
            <a:avLst/>
            <a:gdLst>
              <a:gd name="connsiteX0" fmla="*/ 0 w 2952750"/>
              <a:gd name="connsiteY0" fmla="*/ 0 h 6858000"/>
              <a:gd name="connsiteX1" fmla="*/ 2952750 w 2952750"/>
              <a:gd name="connsiteY1" fmla="*/ 0 h 6858000"/>
              <a:gd name="connsiteX2" fmla="*/ 2952750 w 2952750"/>
              <a:gd name="connsiteY2" fmla="*/ 6858000 h 6858000"/>
              <a:gd name="connsiteX3" fmla="*/ 0 w 2952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2750" h="6858000">
                <a:moveTo>
                  <a:pt x="0" y="0"/>
                </a:moveTo>
                <a:lnTo>
                  <a:pt x="2952750" y="0"/>
                </a:lnTo>
                <a:lnTo>
                  <a:pt x="295275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4" name="Picture Placeholder 13"/>
          <p:cNvSpPr>
            <a:spLocks noGrp="1"/>
          </p:cNvSpPr>
          <p:nvPr>
            <p:ph type="pic" sz="quarter" idx="11"/>
          </p:nvPr>
        </p:nvSpPr>
        <p:spPr>
          <a:xfrm>
            <a:off x="3829050" y="0"/>
            <a:ext cx="2952750" cy="3695700"/>
          </a:xfrm>
          <a:custGeom>
            <a:avLst/>
            <a:gdLst>
              <a:gd name="connsiteX0" fmla="*/ 0 w 2952750"/>
              <a:gd name="connsiteY0" fmla="*/ 0 h 3695700"/>
              <a:gd name="connsiteX1" fmla="*/ 2952750 w 2952750"/>
              <a:gd name="connsiteY1" fmla="*/ 0 h 3695700"/>
              <a:gd name="connsiteX2" fmla="*/ 2952750 w 2952750"/>
              <a:gd name="connsiteY2" fmla="*/ 3695700 h 3695700"/>
              <a:gd name="connsiteX3" fmla="*/ 0 w 2952750"/>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952750" h="3695700">
                <a:moveTo>
                  <a:pt x="0" y="0"/>
                </a:moveTo>
                <a:lnTo>
                  <a:pt x="2952750" y="0"/>
                </a:lnTo>
                <a:lnTo>
                  <a:pt x="2952750" y="3695700"/>
                </a:lnTo>
                <a:lnTo>
                  <a:pt x="0" y="36957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12" name="Picture Placeholder 11"/>
          <p:cNvSpPr>
            <a:spLocks noGrp="1"/>
          </p:cNvSpPr>
          <p:nvPr>
            <p:ph type="pic" sz="quarter" idx="12"/>
          </p:nvPr>
        </p:nvSpPr>
        <p:spPr>
          <a:xfrm>
            <a:off x="3829050" y="4095750"/>
            <a:ext cx="2952750" cy="2762250"/>
          </a:xfrm>
          <a:custGeom>
            <a:avLst/>
            <a:gdLst>
              <a:gd name="connsiteX0" fmla="*/ 0 w 2952750"/>
              <a:gd name="connsiteY0" fmla="*/ 0 h 2762250"/>
              <a:gd name="connsiteX1" fmla="*/ 2952750 w 2952750"/>
              <a:gd name="connsiteY1" fmla="*/ 0 h 2762250"/>
              <a:gd name="connsiteX2" fmla="*/ 2952750 w 2952750"/>
              <a:gd name="connsiteY2" fmla="*/ 2762250 h 2762250"/>
              <a:gd name="connsiteX3" fmla="*/ 0 w 2952750"/>
              <a:gd name="connsiteY3" fmla="*/ 2762250 h 2762250"/>
            </a:gdLst>
            <a:ahLst/>
            <a:cxnLst>
              <a:cxn ang="0">
                <a:pos x="connsiteX0" y="connsiteY0"/>
              </a:cxn>
              <a:cxn ang="0">
                <a:pos x="connsiteX1" y="connsiteY1"/>
              </a:cxn>
              <a:cxn ang="0">
                <a:pos x="connsiteX2" y="connsiteY2"/>
              </a:cxn>
              <a:cxn ang="0">
                <a:pos x="connsiteX3" y="connsiteY3"/>
              </a:cxn>
            </a:cxnLst>
            <a:rect l="l" t="t" r="r" b="b"/>
            <a:pathLst>
              <a:path w="2952750" h="2762250">
                <a:moveTo>
                  <a:pt x="0" y="0"/>
                </a:moveTo>
                <a:lnTo>
                  <a:pt x="2952750" y="0"/>
                </a:lnTo>
                <a:lnTo>
                  <a:pt x="2952750" y="2762250"/>
                </a:lnTo>
                <a:lnTo>
                  <a:pt x="0" y="276225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1727507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1"/>
            <a:ext cx="8111613" cy="4247535"/>
          </a:xfrm>
          <a:custGeom>
            <a:avLst/>
            <a:gdLst>
              <a:gd name="connsiteX0" fmla="*/ 0 w 8111613"/>
              <a:gd name="connsiteY0" fmla="*/ 0 h 4247535"/>
              <a:gd name="connsiteX1" fmla="*/ 8111613 w 8111613"/>
              <a:gd name="connsiteY1" fmla="*/ 0 h 4247535"/>
              <a:gd name="connsiteX2" fmla="*/ 8111613 w 8111613"/>
              <a:gd name="connsiteY2" fmla="*/ 4247535 h 4247535"/>
              <a:gd name="connsiteX3" fmla="*/ 0 w 8111613"/>
              <a:gd name="connsiteY3" fmla="*/ 4247535 h 4247535"/>
            </a:gdLst>
            <a:ahLst/>
            <a:cxnLst>
              <a:cxn ang="0">
                <a:pos x="connsiteX0" y="connsiteY0"/>
              </a:cxn>
              <a:cxn ang="0">
                <a:pos x="connsiteX1" y="connsiteY1"/>
              </a:cxn>
              <a:cxn ang="0">
                <a:pos x="connsiteX2" y="connsiteY2"/>
              </a:cxn>
              <a:cxn ang="0">
                <a:pos x="connsiteX3" y="connsiteY3"/>
              </a:cxn>
            </a:cxnLst>
            <a:rect l="l" t="t" r="r" b="b"/>
            <a:pathLst>
              <a:path w="8111613" h="4247535">
                <a:moveTo>
                  <a:pt x="0" y="0"/>
                </a:moveTo>
                <a:lnTo>
                  <a:pt x="8111613" y="0"/>
                </a:lnTo>
                <a:lnTo>
                  <a:pt x="8111613" y="4247535"/>
                </a:lnTo>
                <a:lnTo>
                  <a:pt x="0" y="4247535"/>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2641323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346463" y="1510748"/>
            <a:ext cx="2013502" cy="3564835"/>
          </a:xfrm>
          <a:custGeom>
            <a:avLst/>
            <a:gdLst>
              <a:gd name="connsiteX0" fmla="*/ 0 w 2952750"/>
              <a:gd name="connsiteY0" fmla="*/ 0 h 6858000"/>
              <a:gd name="connsiteX1" fmla="*/ 2952750 w 2952750"/>
              <a:gd name="connsiteY1" fmla="*/ 0 h 6858000"/>
              <a:gd name="connsiteX2" fmla="*/ 2952750 w 2952750"/>
              <a:gd name="connsiteY2" fmla="*/ 6858000 h 6858000"/>
              <a:gd name="connsiteX3" fmla="*/ 0 w 2952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2750" h="6858000">
                <a:moveTo>
                  <a:pt x="0" y="0"/>
                </a:moveTo>
                <a:lnTo>
                  <a:pt x="2952750" y="0"/>
                </a:lnTo>
                <a:lnTo>
                  <a:pt x="295275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551091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791325" y="1632600"/>
            <a:ext cx="4197126" cy="2663176"/>
          </a:xfrm>
          <a:custGeom>
            <a:avLst/>
            <a:gdLst>
              <a:gd name="connsiteX0" fmla="*/ 0 w 2952750"/>
              <a:gd name="connsiteY0" fmla="*/ 0 h 6858000"/>
              <a:gd name="connsiteX1" fmla="*/ 2952750 w 2952750"/>
              <a:gd name="connsiteY1" fmla="*/ 0 h 6858000"/>
              <a:gd name="connsiteX2" fmla="*/ 2952750 w 2952750"/>
              <a:gd name="connsiteY2" fmla="*/ 6858000 h 6858000"/>
              <a:gd name="connsiteX3" fmla="*/ 0 w 2952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2750" h="6858000">
                <a:moveTo>
                  <a:pt x="0" y="0"/>
                </a:moveTo>
                <a:lnTo>
                  <a:pt x="2952750" y="0"/>
                </a:lnTo>
                <a:lnTo>
                  <a:pt x="295275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9" name="Picture Placeholder 8"/>
          <p:cNvSpPr>
            <a:spLocks noGrp="1"/>
          </p:cNvSpPr>
          <p:nvPr>
            <p:ph type="pic" sz="quarter" idx="11"/>
          </p:nvPr>
        </p:nvSpPr>
        <p:spPr>
          <a:xfrm>
            <a:off x="5991225" y="3446763"/>
            <a:ext cx="1247775" cy="1644350"/>
          </a:xfrm>
          <a:custGeom>
            <a:avLst/>
            <a:gdLst>
              <a:gd name="connsiteX0" fmla="*/ 0 w 2952750"/>
              <a:gd name="connsiteY0" fmla="*/ 0 h 6858000"/>
              <a:gd name="connsiteX1" fmla="*/ 2952750 w 2952750"/>
              <a:gd name="connsiteY1" fmla="*/ 0 h 6858000"/>
              <a:gd name="connsiteX2" fmla="*/ 2952750 w 2952750"/>
              <a:gd name="connsiteY2" fmla="*/ 6858000 h 6858000"/>
              <a:gd name="connsiteX3" fmla="*/ 0 w 2952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2750" h="6858000">
                <a:moveTo>
                  <a:pt x="0" y="0"/>
                </a:moveTo>
                <a:lnTo>
                  <a:pt x="2952750" y="0"/>
                </a:lnTo>
                <a:lnTo>
                  <a:pt x="295275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Tree>
    <p:extLst>
      <p:ext uri="{BB962C8B-B14F-4D97-AF65-F5344CB8AC3E}">
        <p14:creationId xmlns:p14="http://schemas.microsoft.com/office/powerpoint/2010/main" val="389992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CBAF37-38DF-4FAF-B8B2-626C0317CF73}" type="datetimeFigureOut">
              <a:rPr lang="en-US" smtClean="0"/>
              <a:t>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2374547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CBAF37-38DF-4FAF-B8B2-626C0317CF73}" type="datetimeFigureOut">
              <a:rPr lang="en-US" smtClean="0"/>
              <a:t>2/10/19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140172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CBAF37-38DF-4FAF-B8B2-626C0317CF73}" type="datetimeFigureOut">
              <a:rPr lang="en-US" smtClean="0"/>
              <a:t>2/10/19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73121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CBAF37-38DF-4FAF-B8B2-626C0317CF73}" type="datetimeFigureOut">
              <a:rPr lang="en-US" smtClean="0"/>
              <a:t>2/10/19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57238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CBAF37-38DF-4FAF-B8B2-626C0317CF73}" type="datetimeFigureOut">
              <a:rPr lang="en-US" smtClean="0"/>
              <a:t>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1623528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CBAF37-38DF-4FAF-B8B2-626C0317CF73}" type="datetimeFigureOut">
              <a:rPr lang="en-US" smtClean="0"/>
              <a:t>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EE2700-9943-425E-90E6-60AD827ED9C4}" type="slidenum">
              <a:rPr lang="en-US" smtClean="0"/>
              <a:t>‹#›</a:t>
            </a:fld>
            <a:endParaRPr lang="en-US"/>
          </a:p>
        </p:txBody>
      </p:sp>
    </p:spTree>
    <p:extLst>
      <p:ext uri="{BB962C8B-B14F-4D97-AF65-F5344CB8AC3E}">
        <p14:creationId xmlns:p14="http://schemas.microsoft.com/office/powerpoint/2010/main" val="14087617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BAF37-38DF-4FAF-B8B2-626C0317CF73}" type="datetimeFigureOut">
              <a:rPr lang="en-US" smtClean="0"/>
              <a:t>2/10/19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E2700-9943-425E-90E6-60AD827ED9C4}" type="slidenum">
              <a:rPr lang="en-US" smtClean="0"/>
              <a:t>‹#›</a:t>
            </a:fld>
            <a:endParaRPr lang="en-US"/>
          </a:p>
        </p:txBody>
      </p:sp>
    </p:spTree>
    <p:extLst>
      <p:ext uri="{BB962C8B-B14F-4D97-AF65-F5344CB8AC3E}">
        <p14:creationId xmlns:p14="http://schemas.microsoft.com/office/powerpoint/2010/main" val="4115042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5.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tiff"/><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2712" y="2874936"/>
            <a:ext cx="4626588" cy="1323439"/>
          </a:xfrm>
          <a:prstGeom prst="rect">
            <a:avLst/>
          </a:prstGeom>
          <a:noFill/>
        </p:spPr>
        <p:txBody>
          <a:bodyPr wrap="none" rtlCol="0">
            <a:spAutoFit/>
          </a:bodyPr>
          <a:lstStyle/>
          <a:p>
            <a:pPr algn="ctr"/>
            <a:r>
              <a:rPr lang="en-US" sz="8000" b="1" dirty="0">
                <a:solidFill>
                  <a:schemeClr val="accent5">
                    <a:lumMod val="75000"/>
                  </a:schemeClr>
                </a:solidFill>
                <a:latin typeface="+mj-lt"/>
              </a:rPr>
              <a:t>HTML/CSS</a:t>
            </a:r>
          </a:p>
        </p:txBody>
      </p:sp>
      <p:sp>
        <p:nvSpPr>
          <p:cNvPr id="3" name="TextBox 2"/>
          <p:cNvSpPr txBox="1"/>
          <p:nvPr/>
        </p:nvSpPr>
        <p:spPr>
          <a:xfrm>
            <a:off x="5363195" y="4044486"/>
            <a:ext cx="1492524" cy="307777"/>
          </a:xfrm>
          <a:prstGeom prst="rect">
            <a:avLst/>
          </a:prstGeom>
          <a:noFill/>
        </p:spPr>
        <p:txBody>
          <a:bodyPr wrap="none" rtlCol="0">
            <a:spAutoFit/>
          </a:bodyPr>
          <a:lstStyle/>
          <a:p>
            <a:pPr algn="ctr"/>
            <a:r>
              <a:rPr lang="en-US" sz="1400" spc="600" dirty="0">
                <a:solidFill>
                  <a:schemeClr val="tx1">
                    <a:lumMod val="75000"/>
                    <a:lumOff val="25000"/>
                  </a:schemeClr>
                </a:solidFill>
              </a:rPr>
              <a:t>Week 1-2</a:t>
            </a:r>
          </a:p>
        </p:txBody>
      </p:sp>
      <p:pic>
        <p:nvPicPr>
          <p:cNvPr id="5" name="Picture 4">
            <a:extLst>
              <a:ext uri="{FF2B5EF4-FFF2-40B4-BE49-F238E27FC236}">
                <a16:creationId xmlns:a16="http://schemas.microsoft.com/office/drawing/2014/main" id="{6324BB4A-01F5-464B-9B55-1E3A057F1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988" y="0"/>
            <a:ext cx="2874936" cy="2874936"/>
          </a:xfrm>
          <a:prstGeom prst="rect">
            <a:avLst/>
          </a:prstGeom>
        </p:spPr>
      </p:pic>
      <p:sp>
        <p:nvSpPr>
          <p:cNvPr id="6" name="TextBox 5">
            <a:extLst>
              <a:ext uri="{FF2B5EF4-FFF2-40B4-BE49-F238E27FC236}">
                <a16:creationId xmlns:a16="http://schemas.microsoft.com/office/drawing/2014/main" id="{F841CDE7-B55E-9345-997F-57E775AC870A}"/>
              </a:ext>
            </a:extLst>
          </p:cNvPr>
          <p:cNvSpPr txBox="1"/>
          <p:nvPr/>
        </p:nvSpPr>
        <p:spPr>
          <a:xfrm>
            <a:off x="4477541" y="4669519"/>
            <a:ext cx="3263843" cy="307777"/>
          </a:xfrm>
          <a:prstGeom prst="rect">
            <a:avLst/>
          </a:prstGeom>
          <a:noFill/>
        </p:spPr>
        <p:txBody>
          <a:bodyPr wrap="none" rtlCol="0">
            <a:spAutoFit/>
          </a:bodyPr>
          <a:lstStyle/>
          <a:p>
            <a:pPr algn="ctr"/>
            <a:r>
              <a:rPr lang="en-US" sz="1400" spc="600" dirty="0" err="1">
                <a:solidFill>
                  <a:schemeClr val="tx1">
                    <a:lumMod val="75000"/>
                    <a:lumOff val="25000"/>
                  </a:schemeClr>
                </a:solidFill>
              </a:rPr>
              <a:t>Nynne</a:t>
            </a:r>
            <a:r>
              <a:rPr lang="en-US" sz="1400" spc="600" dirty="0">
                <a:solidFill>
                  <a:schemeClr val="tx1">
                    <a:lumMod val="75000"/>
                    <a:lumOff val="25000"/>
                  </a:schemeClr>
                </a:solidFill>
              </a:rPr>
              <a:t> </a:t>
            </a:r>
            <a:r>
              <a:rPr lang="en-US" sz="1400" spc="600" dirty="0" err="1">
                <a:solidFill>
                  <a:schemeClr val="tx1">
                    <a:lumMod val="75000"/>
                    <a:lumOff val="25000"/>
                  </a:schemeClr>
                </a:solidFill>
              </a:rPr>
              <a:t>Christoffersen</a:t>
            </a:r>
            <a:endParaRPr lang="en-US" sz="1400" spc="600" dirty="0">
              <a:solidFill>
                <a:schemeClr val="tx1">
                  <a:lumMod val="75000"/>
                  <a:lumOff val="25000"/>
                </a:schemeClr>
              </a:solidFill>
            </a:endParaRPr>
          </a:p>
        </p:txBody>
      </p:sp>
      <p:sp>
        <p:nvSpPr>
          <p:cNvPr id="7" name="TextBox 6">
            <a:extLst>
              <a:ext uri="{FF2B5EF4-FFF2-40B4-BE49-F238E27FC236}">
                <a16:creationId xmlns:a16="http://schemas.microsoft.com/office/drawing/2014/main" id="{0009004F-5F10-3B43-AB5B-CB3606A3A721}"/>
              </a:ext>
            </a:extLst>
          </p:cNvPr>
          <p:cNvSpPr txBox="1"/>
          <p:nvPr/>
        </p:nvSpPr>
        <p:spPr>
          <a:xfrm>
            <a:off x="5160551" y="5051484"/>
            <a:ext cx="1897828" cy="307777"/>
          </a:xfrm>
          <a:prstGeom prst="rect">
            <a:avLst/>
          </a:prstGeom>
          <a:noFill/>
        </p:spPr>
        <p:txBody>
          <a:bodyPr wrap="none" rtlCol="0">
            <a:spAutoFit/>
          </a:bodyPr>
          <a:lstStyle/>
          <a:p>
            <a:pPr algn="ctr"/>
            <a:r>
              <a:rPr lang="en-US" sz="1400" spc="600" dirty="0" err="1">
                <a:solidFill>
                  <a:schemeClr val="tx1">
                    <a:lumMod val="75000"/>
                    <a:lumOff val="25000"/>
                  </a:schemeClr>
                </a:solidFill>
              </a:rPr>
              <a:t>Majd</a:t>
            </a:r>
            <a:r>
              <a:rPr lang="en-US" sz="1400" spc="600" dirty="0">
                <a:solidFill>
                  <a:schemeClr val="tx1">
                    <a:lumMod val="75000"/>
                    <a:lumOff val="25000"/>
                  </a:schemeClr>
                </a:solidFill>
              </a:rPr>
              <a:t> </a:t>
            </a:r>
            <a:r>
              <a:rPr lang="en-US" sz="1400" spc="600" dirty="0" err="1">
                <a:solidFill>
                  <a:schemeClr val="tx1">
                    <a:lumMod val="75000"/>
                    <a:lumOff val="25000"/>
                  </a:schemeClr>
                </a:solidFill>
              </a:rPr>
              <a:t>Darraj</a:t>
            </a:r>
            <a:endParaRPr lang="en-US" sz="1400" spc="600" dirty="0">
              <a:solidFill>
                <a:schemeClr val="tx1">
                  <a:lumMod val="75000"/>
                  <a:lumOff val="25000"/>
                </a:schemeClr>
              </a:solidFill>
            </a:endParaRPr>
          </a:p>
        </p:txBody>
      </p:sp>
    </p:spTree>
    <p:extLst>
      <p:ext uri="{BB962C8B-B14F-4D97-AF65-F5344CB8AC3E}">
        <p14:creationId xmlns:p14="http://schemas.microsoft.com/office/powerpoint/2010/main" val="157943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207577" y="381002"/>
            <a:ext cx="5617028" cy="185160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p:cNvSpPr/>
          <p:nvPr/>
        </p:nvSpPr>
        <p:spPr>
          <a:xfrm>
            <a:off x="8365949" y="1016337"/>
            <a:ext cx="2122795" cy="461665"/>
          </a:xfrm>
          <a:prstGeom prst="rect">
            <a:avLst/>
          </a:prstGeom>
        </p:spPr>
        <p:txBody>
          <a:bodyPr wrap="square">
            <a:spAutoFit/>
          </a:bodyPr>
          <a:lstStyle/>
          <a:p>
            <a:r>
              <a:rPr lang="en-US" sz="2400" b="1" dirty="0">
                <a:solidFill>
                  <a:schemeClr val="tx1">
                    <a:lumMod val="85000"/>
                    <a:lumOff val="15000"/>
                  </a:schemeClr>
                </a:solidFill>
                <a:latin typeface="+mj-lt"/>
              </a:rPr>
              <a:t>Parent</a:t>
            </a:r>
          </a:p>
        </p:txBody>
      </p:sp>
      <p:sp>
        <p:nvSpPr>
          <p:cNvPr id="46" name="Rectangle 45"/>
          <p:cNvSpPr/>
          <p:nvPr/>
        </p:nvSpPr>
        <p:spPr>
          <a:xfrm>
            <a:off x="6207577" y="2507883"/>
            <a:ext cx="5617028" cy="185160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9" name="Rectangle 48"/>
          <p:cNvSpPr/>
          <p:nvPr/>
        </p:nvSpPr>
        <p:spPr>
          <a:xfrm>
            <a:off x="8365949" y="3193096"/>
            <a:ext cx="2122795" cy="461665"/>
          </a:xfrm>
          <a:prstGeom prst="rect">
            <a:avLst/>
          </a:prstGeom>
        </p:spPr>
        <p:txBody>
          <a:bodyPr wrap="square">
            <a:spAutoFit/>
          </a:bodyPr>
          <a:lstStyle/>
          <a:p>
            <a:r>
              <a:rPr lang="en-US" sz="2400" b="1" dirty="0">
                <a:solidFill>
                  <a:schemeClr val="tx1">
                    <a:lumMod val="85000"/>
                    <a:lumOff val="15000"/>
                  </a:schemeClr>
                </a:solidFill>
                <a:latin typeface="+mj-lt"/>
              </a:rPr>
              <a:t>Child</a:t>
            </a:r>
          </a:p>
        </p:txBody>
      </p:sp>
      <p:sp>
        <p:nvSpPr>
          <p:cNvPr id="50" name="Rectangle 49"/>
          <p:cNvSpPr/>
          <p:nvPr/>
        </p:nvSpPr>
        <p:spPr>
          <a:xfrm>
            <a:off x="6207577" y="4653814"/>
            <a:ext cx="5617028" cy="185160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3" name="Rectangle 52"/>
          <p:cNvSpPr/>
          <p:nvPr/>
        </p:nvSpPr>
        <p:spPr>
          <a:xfrm>
            <a:off x="8365949" y="5275200"/>
            <a:ext cx="2122795" cy="461665"/>
          </a:xfrm>
          <a:prstGeom prst="rect">
            <a:avLst/>
          </a:prstGeom>
        </p:spPr>
        <p:txBody>
          <a:bodyPr wrap="square">
            <a:spAutoFit/>
          </a:bodyPr>
          <a:lstStyle/>
          <a:p>
            <a:r>
              <a:rPr lang="en-US" sz="2400" b="1" dirty="0">
                <a:solidFill>
                  <a:schemeClr val="tx1">
                    <a:lumMod val="85000"/>
                    <a:lumOff val="15000"/>
                  </a:schemeClr>
                </a:solidFill>
                <a:latin typeface="+mj-lt"/>
              </a:rPr>
              <a:t>Sibling</a:t>
            </a:r>
          </a:p>
        </p:txBody>
      </p:sp>
      <p:sp>
        <p:nvSpPr>
          <p:cNvPr id="54" name="Rectangle 53"/>
          <p:cNvSpPr/>
          <p:nvPr/>
        </p:nvSpPr>
        <p:spPr>
          <a:xfrm>
            <a:off x="956995" y="381002"/>
            <a:ext cx="4038680" cy="1569660"/>
          </a:xfrm>
          <a:prstGeom prst="rect">
            <a:avLst/>
          </a:prstGeom>
        </p:spPr>
        <p:txBody>
          <a:bodyPr wrap="square">
            <a:spAutoFit/>
          </a:bodyPr>
          <a:lstStyle/>
          <a:p>
            <a:r>
              <a:rPr lang="en-US" sz="3200" b="1" dirty="0">
                <a:latin typeface="+mj-lt"/>
              </a:rPr>
              <a:t>Each HTML element (node) has different relationships</a:t>
            </a:r>
          </a:p>
        </p:txBody>
      </p:sp>
      <p:sp>
        <p:nvSpPr>
          <p:cNvPr id="55" name="Rectangle 54"/>
          <p:cNvSpPr/>
          <p:nvPr/>
        </p:nvSpPr>
        <p:spPr>
          <a:xfrm>
            <a:off x="1075591" y="2055801"/>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39581E9-5B48-3040-BEC1-2E9D16603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36" y="3423929"/>
            <a:ext cx="4597400" cy="3238500"/>
          </a:xfrm>
          <a:prstGeom prst="rect">
            <a:avLst/>
          </a:prstGeom>
        </p:spPr>
      </p:pic>
      <p:sp>
        <p:nvSpPr>
          <p:cNvPr id="25" name="Rectangle 24">
            <a:extLst>
              <a:ext uri="{FF2B5EF4-FFF2-40B4-BE49-F238E27FC236}">
                <a16:creationId xmlns:a16="http://schemas.microsoft.com/office/drawing/2014/main" id="{A8A9387F-D843-354F-811D-59C2825D125B}"/>
              </a:ext>
            </a:extLst>
          </p:cNvPr>
          <p:cNvSpPr/>
          <p:nvPr/>
        </p:nvSpPr>
        <p:spPr>
          <a:xfrm>
            <a:off x="945981" y="2214023"/>
            <a:ext cx="3898345" cy="830997"/>
          </a:xfrm>
          <a:prstGeom prst="rect">
            <a:avLst/>
          </a:prstGeom>
        </p:spPr>
        <p:txBody>
          <a:bodyPr wrap="square">
            <a:spAutoFit/>
          </a:bodyPr>
          <a:lstStyle/>
          <a:p>
            <a:r>
              <a:rPr lang="en" sz="1600" dirty="0">
                <a:solidFill>
                  <a:schemeClr val="accent5">
                    <a:lumMod val="75000"/>
                  </a:schemeClr>
                </a:solidFill>
              </a:rPr>
              <a:t>&lt;html&gt;</a:t>
            </a:r>
            <a:r>
              <a:rPr lang="en" sz="1600" dirty="0"/>
              <a:t> is the parent of </a:t>
            </a:r>
            <a:r>
              <a:rPr lang="en" sz="1600" dirty="0">
                <a:solidFill>
                  <a:schemeClr val="accent5">
                    <a:lumMod val="75000"/>
                  </a:schemeClr>
                </a:solidFill>
              </a:rPr>
              <a:t>&lt;head&gt;</a:t>
            </a:r>
            <a:r>
              <a:rPr lang="en" sz="1600" dirty="0"/>
              <a:t> and </a:t>
            </a:r>
            <a:r>
              <a:rPr lang="en" sz="1600" dirty="0">
                <a:solidFill>
                  <a:schemeClr val="accent5">
                    <a:lumMod val="75000"/>
                  </a:schemeClr>
                </a:solidFill>
              </a:rPr>
              <a:t>&lt;body&gt;</a:t>
            </a:r>
          </a:p>
          <a:p>
            <a:r>
              <a:rPr lang="en" sz="1600" dirty="0">
                <a:solidFill>
                  <a:schemeClr val="accent5">
                    <a:lumMod val="75000"/>
                  </a:schemeClr>
                </a:solidFill>
              </a:rPr>
              <a:t>&lt;head&gt;</a:t>
            </a:r>
            <a:r>
              <a:rPr lang="en" sz="1600" dirty="0"/>
              <a:t> is the first child of </a:t>
            </a:r>
            <a:r>
              <a:rPr lang="en" sz="1600" dirty="0">
                <a:solidFill>
                  <a:schemeClr val="accent5">
                    <a:lumMod val="75000"/>
                  </a:schemeClr>
                </a:solidFill>
              </a:rPr>
              <a:t>&lt;html&gt;</a:t>
            </a:r>
          </a:p>
          <a:p>
            <a:r>
              <a:rPr lang="en" sz="1600" dirty="0">
                <a:solidFill>
                  <a:schemeClr val="accent5">
                    <a:lumMod val="75000"/>
                  </a:schemeClr>
                </a:solidFill>
              </a:rPr>
              <a:t>&lt;body&gt;</a:t>
            </a:r>
            <a:r>
              <a:rPr lang="en" sz="1600" dirty="0"/>
              <a:t> is the last child of </a:t>
            </a:r>
            <a:r>
              <a:rPr lang="en" sz="1600" dirty="0">
                <a:solidFill>
                  <a:schemeClr val="accent5">
                    <a:lumMod val="75000"/>
                  </a:schemeClr>
                </a:solidFill>
              </a:rPr>
              <a:t>&lt;html&gt;</a:t>
            </a:r>
          </a:p>
        </p:txBody>
      </p:sp>
    </p:spTree>
    <p:extLst>
      <p:ext uri="{BB962C8B-B14F-4D97-AF65-F5344CB8AC3E}">
        <p14:creationId xmlns:p14="http://schemas.microsoft.com/office/powerpoint/2010/main" val="287536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7297" y="375180"/>
            <a:ext cx="5654351" cy="584775"/>
          </a:xfrm>
          <a:prstGeom prst="rect">
            <a:avLst/>
          </a:prstGeom>
        </p:spPr>
        <p:txBody>
          <a:bodyPr wrap="square">
            <a:spAutoFit/>
          </a:bodyPr>
          <a:lstStyle/>
          <a:p>
            <a:pPr algn="ctr"/>
            <a:r>
              <a:rPr lang="en-US" sz="3200" b="1" dirty="0">
                <a:latin typeface="+mj-lt"/>
              </a:rPr>
              <a:t>HTML Semantic Elements</a:t>
            </a:r>
          </a:p>
        </p:txBody>
      </p:sp>
      <p:sp>
        <p:nvSpPr>
          <p:cNvPr id="4" name="Rectangle 3"/>
          <p:cNvSpPr/>
          <p:nvPr/>
        </p:nvSpPr>
        <p:spPr>
          <a:xfrm>
            <a:off x="3284749"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36" y="1293987"/>
            <a:ext cx="6624733" cy="5234532"/>
          </a:xfrm>
          <a:prstGeom prst="rect">
            <a:avLst/>
          </a:prstGeom>
        </p:spPr>
      </p:pic>
      <p:sp>
        <p:nvSpPr>
          <p:cNvPr id="8" name="Rectangle 7">
            <a:extLst>
              <a:ext uri="{FF2B5EF4-FFF2-40B4-BE49-F238E27FC236}">
                <a16:creationId xmlns:a16="http://schemas.microsoft.com/office/drawing/2014/main" id="{1287FC30-2434-1D4D-8816-7827B34A801C}"/>
              </a:ext>
            </a:extLst>
          </p:cNvPr>
          <p:cNvSpPr/>
          <p:nvPr/>
        </p:nvSpPr>
        <p:spPr>
          <a:xfrm>
            <a:off x="7266553" y="2459504"/>
            <a:ext cx="4340729" cy="1938992"/>
          </a:xfrm>
          <a:prstGeom prst="rect">
            <a:avLst/>
          </a:prstGeom>
        </p:spPr>
        <p:txBody>
          <a:bodyPr wrap="square">
            <a:spAutoFit/>
          </a:bodyPr>
          <a:lstStyle/>
          <a:p>
            <a:pPr algn="ctr"/>
            <a:r>
              <a:rPr lang="en" sz="2400" dirty="0">
                <a:solidFill>
                  <a:srgbClr val="C00000"/>
                </a:solidFill>
              </a:rPr>
              <a:t>For search engines</a:t>
            </a:r>
          </a:p>
          <a:p>
            <a:pPr algn="ctr"/>
            <a:r>
              <a:rPr lang="en" sz="2400" dirty="0"/>
              <a:t>Semantic tags helps them quickly identify the structure of your entire website, making it easier to discover other pages.</a:t>
            </a:r>
            <a:endParaRPr lang="en-US" sz="2400" b="1" dirty="0">
              <a:latin typeface="+mj-lt"/>
            </a:endParaRPr>
          </a:p>
        </p:txBody>
      </p:sp>
    </p:spTree>
    <p:extLst>
      <p:ext uri="{BB962C8B-B14F-4D97-AF65-F5344CB8AC3E}">
        <p14:creationId xmlns:p14="http://schemas.microsoft.com/office/powerpoint/2010/main" val="4203629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99592" y="375180"/>
            <a:ext cx="5654351" cy="584775"/>
          </a:xfrm>
          <a:prstGeom prst="rect">
            <a:avLst/>
          </a:prstGeom>
        </p:spPr>
        <p:txBody>
          <a:bodyPr wrap="square">
            <a:spAutoFit/>
          </a:bodyPr>
          <a:lstStyle/>
          <a:p>
            <a:pPr algn="ctr"/>
            <a:r>
              <a:rPr lang="en-US" sz="3200" b="1" dirty="0">
                <a:latin typeface="+mj-lt"/>
              </a:rPr>
              <a:t>&lt;article&gt;</a:t>
            </a:r>
          </a:p>
        </p:txBody>
      </p:sp>
      <p:sp>
        <p:nvSpPr>
          <p:cNvPr id="4" name="Rectangle 3"/>
          <p:cNvSpPr/>
          <p:nvPr/>
        </p:nvSpPr>
        <p:spPr>
          <a:xfrm>
            <a:off x="1117860"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3" y="173603"/>
            <a:ext cx="6086440" cy="6510794"/>
          </a:xfrm>
          <a:prstGeom prst="rect">
            <a:avLst/>
          </a:prstGeom>
        </p:spPr>
      </p:pic>
      <p:sp>
        <p:nvSpPr>
          <p:cNvPr id="7" name="Rectangle 6">
            <a:extLst>
              <a:ext uri="{FF2B5EF4-FFF2-40B4-BE49-F238E27FC236}">
                <a16:creationId xmlns:a16="http://schemas.microsoft.com/office/drawing/2014/main" id="{24610DE6-D351-5344-BBC2-6BD76A3374E4}"/>
              </a:ext>
            </a:extLst>
          </p:cNvPr>
          <p:cNvSpPr/>
          <p:nvPr/>
        </p:nvSpPr>
        <p:spPr>
          <a:xfrm>
            <a:off x="6324380" y="886637"/>
            <a:ext cx="5459647"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 dirty="0"/>
              <a:t>The &lt;article&gt; element represents an </a:t>
            </a:r>
            <a:r>
              <a:rPr lang="en" dirty="0">
                <a:solidFill>
                  <a:srgbClr val="C00000"/>
                </a:solidFill>
              </a:rPr>
              <a:t>independent article</a:t>
            </a:r>
            <a:r>
              <a:rPr lang="en" dirty="0"/>
              <a:t> in a web page</a:t>
            </a:r>
          </a:p>
          <a:p>
            <a:pPr marL="285750" indent="-285750">
              <a:lnSpc>
                <a:spcPct val="150000"/>
              </a:lnSpc>
              <a:buFont typeface="Arial" panose="020B0604020202020204" pitchFamily="34" charset="0"/>
              <a:buChar char="•"/>
            </a:pPr>
            <a:r>
              <a:rPr lang="en" dirty="0"/>
              <a:t>article </a:t>
            </a:r>
            <a:r>
              <a:rPr lang="en" dirty="0">
                <a:solidFill>
                  <a:srgbClr val="C00000"/>
                </a:solidFill>
              </a:rPr>
              <a:t>CAN be taken out of the page </a:t>
            </a:r>
            <a:r>
              <a:rPr lang="en" dirty="0"/>
              <a:t>and keep it’s context</a:t>
            </a:r>
          </a:p>
          <a:p>
            <a:pPr marL="285750" indent="-285750">
              <a:lnSpc>
                <a:spcPct val="150000"/>
              </a:lnSpc>
              <a:buFont typeface="Arial" panose="020B0604020202020204" pitchFamily="34" charset="0"/>
              <a:buChar char="•"/>
            </a:pPr>
            <a:r>
              <a:rPr lang="en" dirty="0"/>
              <a:t>used in blog posts, newspaper articles, or web pages dedicated to a single topic</a:t>
            </a:r>
          </a:p>
          <a:p>
            <a:pPr marL="285750" indent="-285750">
              <a:lnSpc>
                <a:spcPct val="150000"/>
              </a:lnSpc>
              <a:buFont typeface="Arial" panose="020B0604020202020204" pitchFamily="34" charset="0"/>
              <a:buChar char="•"/>
            </a:pPr>
            <a:r>
              <a:rPr lang="en" dirty="0">
                <a:solidFill>
                  <a:srgbClr val="C00000"/>
                </a:solidFill>
              </a:rPr>
              <a:t>For the cv example we should wrap all the content</a:t>
            </a:r>
          </a:p>
          <a:p>
            <a:pPr marL="285750" indent="-285750">
              <a:lnSpc>
                <a:spcPct val="150000"/>
              </a:lnSpc>
              <a:buFont typeface="Arial" panose="020B0604020202020204" pitchFamily="34" charset="0"/>
              <a:buChar char="•"/>
            </a:pPr>
            <a:endParaRPr lang="en" dirty="0"/>
          </a:p>
        </p:txBody>
      </p:sp>
    </p:spTree>
    <p:extLst>
      <p:ext uri="{BB962C8B-B14F-4D97-AF65-F5344CB8AC3E}">
        <p14:creationId xmlns:p14="http://schemas.microsoft.com/office/powerpoint/2010/main" val="277698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99592" y="375180"/>
            <a:ext cx="5654351" cy="584775"/>
          </a:xfrm>
          <a:prstGeom prst="rect">
            <a:avLst/>
          </a:prstGeom>
        </p:spPr>
        <p:txBody>
          <a:bodyPr wrap="square">
            <a:spAutoFit/>
          </a:bodyPr>
          <a:lstStyle/>
          <a:p>
            <a:pPr algn="ctr"/>
            <a:r>
              <a:rPr lang="en-US" sz="3200" b="1" dirty="0">
                <a:latin typeface="+mj-lt"/>
              </a:rPr>
              <a:t>&lt;section&gt;</a:t>
            </a:r>
          </a:p>
        </p:txBody>
      </p:sp>
      <p:sp>
        <p:nvSpPr>
          <p:cNvPr id="4" name="Rectangle 3"/>
          <p:cNvSpPr/>
          <p:nvPr/>
        </p:nvSpPr>
        <p:spPr>
          <a:xfrm>
            <a:off x="1117860"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29" y="521208"/>
            <a:ext cx="5795455" cy="6510794"/>
          </a:xfrm>
          <a:prstGeom prst="rect">
            <a:avLst/>
          </a:prstGeom>
        </p:spPr>
      </p:pic>
      <p:sp>
        <p:nvSpPr>
          <p:cNvPr id="7" name="Rectangle 6">
            <a:extLst>
              <a:ext uri="{FF2B5EF4-FFF2-40B4-BE49-F238E27FC236}">
                <a16:creationId xmlns:a16="http://schemas.microsoft.com/office/drawing/2014/main" id="{24610DE6-D351-5344-BBC2-6BD76A3374E4}"/>
              </a:ext>
            </a:extLst>
          </p:cNvPr>
          <p:cNvSpPr/>
          <p:nvPr/>
        </p:nvSpPr>
        <p:spPr>
          <a:xfrm>
            <a:off x="6324380" y="886637"/>
            <a:ext cx="5459647"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 dirty="0"/>
              <a:t>Like article it wraps a context but it doesn’t need to make sense outside the context of the page</a:t>
            </a:r>
          </a:p>
          <a:p>
            <a:pPr marL="285750" indent="-285750">
              <a:lnSpc>
                <a:spcPct val="150000"/>
              </a:lnSpc>
              <a:buFont typeface="Arial" panose="020B0604020202020204" pitchFamily="34" charset="0"/>
              <a:buChar char="•"/>
            </a:pPr>
            <a:r>
              <a:rPr lang="en" dirty="0"/>
              <a:t>&lt;section&gt; is more descriptive &lt;section&gt;element over a generic &lt;div&gt;</a:t>
            </a:r>
          </a:p>
          <a:p>
            <a:pPr marL="285750" indent="-285750">
              <a:lnSpc>
                <a:spcPct val="150000"/>
              </a:lnSpc>
              <a:buFont typeface="Arial" panose="020B0604020202020204" pitchFamily="34" charset="0"/>
              <a:buChar char="•"/>
            </a:pPr>
            <a:r>
              <a:rPr lang="en" dirty="0"/>
              <a:t>Each section should have at least one heading &lt;h1&gt; to &lt;h6&gt; elements</a:t>
            </a:r>
          </a:p>
          <a:p>
            <a:pPr marL="285750" indent="-285750">
              <a:lnSpc>
                <a:spcPct val="150000"/>
              </a:lnSpc>
              <a:buFont typeface="Arial" panose="020B0604020202020204" pitchFamily="34" charset="0"/>
              <a:buChar char="•"/>
            </a:pPr>
            <a:r>
              <a:rPr lang="en" dirty="0"/>
              <a:t>use &lt;section&gt; only as a replacement for container &lt;div&gt;’s when appropriate.</a:t>
            </a:r>
          </a:p>
        </p:txBody>
      </p:sp>
    </p:spTree>
    <p:extLst>
      <p:ext uri="{BB962C8B-B14F-4D97-AF65-F5344CB8AC3E}">
        <p14:creationId xmlns:p14="http://schemas.microsoft.com/office/powerpoint/2010/main" val="1847091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93934" y="239823"/>
            <a:ext cx="4080026" cy="646331"/>
          </a:xfrm>
          <a:prstGeom prst="rect">
            <a:avLst/>
          </a:prstGeom>
        </p:spPr>
        <p:txBody>
          <a:bodyPr wrap="square">
            <a:spAutoFit/>
          </a:bodyPr>
          <a:lstStyle/>
          <a:p>
            <a:pPr algn="ctr"/>
            <a:r>
              <a:rPr lang="en" dirty="0"/>
              <a:t>It denotes introductory content for a section, article, or entire web page</a:t>
            </a:r>
            <a:endParaRPr lang="en-US" sz="3200" b="1" dirty="0">
              <a:latin typeface="+mj-lt"/>
            </a:endParaRPr>
          </a:p>
        </p:txBody>
      </p:sp>
      <p:sp>
        <p:nvSpPr>
          <p:cNvPr id="4" name="Rectangle 3"/>
          <p:cNvSpPr/>
          <p:nvPr/>
        </p:nvSpPr>
        <p:spPr>
          <a:xfrm>
            <a:off x="3205995" y="971367"/>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934" y="1061476"/>
            <a:ext cx="4324436" cy="5614180"/>
          </a:xfrm>
          <a:prstGeom prst="rect">
            <a:avLst/>
          </a:prstGeom>
        </p:spPr>
      </p:pic>
      <p:sp>
        <p:nvSpPr>
          <p:cNvPr id="8" name="Rectangle 7">
            <a:extLst>
              <a:ext uri="{FF2B5EF4-FFF2-40B4-BE49-F238E27FC236}">
                <a16:creationId xmlns:a16="http://schemas.microsoft.com/office/drawing/2014/main" id="{5CE75B21-B367-774E-9FA3-C4BED04CC2DA}"/>
              </a:ext>
            </a:extLst>
          </p:cNvPr>
          <p:cNvSpPr/>
          <p:nvPr/>
        </p:nvSpPr>
        <p:spPr>
          <a:xfrm>
            <a:off x="6718042" y="239823"/>
            <a:ext cx="4030824" cy="646330"/>
          </a:xfrm>
          <a:prstGeom prst="rect">
            <a:avLst/>
          </a:prstGeom>
        </p:spPr>
        <p:txBody>
          <a:bodyPr wrap="square">
            <a:spAutoFit/>
          </a:bodyPr>
          <a:lstStyle/>
          <a:p>
            <a:pPr algn="ctr"/>
            <a:r>
              <a:rPr lang="en" dirty="0"/>
              <a:t>mark up the various navigation sections of your website</a:t>
            </a:r>
            <a:endParaRPr lang="en-US" sz="3200" b="1" dirty="0">
              <a:latin typeface="+mj-lt"/>
            </a:endParaRPr>
          </a:p>
        </p:txBody>
      </p:sp>
      <p:pic>
        <p:nvPicPr>
          <p:cNvPr id="11" name="Picture 10">
            <a:extLst>
              <a:ext uri="{FF2B5EF4-FFF2-40B4-BE49-F238E27FC236}">
                <a16:creationId xmlns:a16="http://schemas.microsoft.com/office/drawing/2014/main" id="{229B3AE5-1AF5-D047-8179-A86C48FDE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839" y="1017086"/>
            <a:ext cx="4324435" cy="5658570"/>
          </a:xfrm>
          <a:prstGeom prst="rect">
            <a:avLst/>
          </a:prstGeom>
        </p:spPr>
      </p:pic>
      <p:sp>
        <p:nvSpPr>
          <p:cNvPr id="13" name="Rectangle 12">
            <a:extLst>
              <a:ext uri="{FF2B5EF4-FFF2-40B4-BE49-F238E27FC236}">
                <a16:creationId xmlns:a16="http://schemas.microsoft.com/office/drawing/2014/main" id="{5A41A641-821C-2842-89DC-03D61BB45D92}"/>
              </a:ext>
            </a:extLst>
          </p:cNvPr>
          <p:cNvSpPr/>
          <p:nvPr/>
        </p:nvSpPr>
        <p:spPr>
          <a:xfrm>
            <a:off x="8227786" y="971367"/>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10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950" y="1009203"/>
            <a:ext cx="4324436" cy="5568878"/>
          </a:xfrm>
          <a:prstGeom prst="rect">
            <a:avLst/>
          </a:prstGeom>
        </p:spPr>
      </p:pic>
      <p:sp>
        <p:nvSpPr>
          <p:cNvPr id="14" name="Rectangle 13">
            <a:extLst>
              <a:ext uri="{FF2B5EF4-FFF2-40B4-BE49-F238E27FC236}">
                <a16:creationId xmlns:a16="http://schemas.microsoft.com/office/drawing/2014/main" id="{59CB1690-1898-5747-A8FE-B2DC1D8266C3}"/>
              </a:ext>
            </a:extLst>
          </p:cNvPr>
          <p:cNvSpPr/>
          <p:nvPr/>
        </p:nvSpPr>
        <p:spPr>
          <a:xfrm>
            <a:off x="1495579" y="362872"/>
            <a:ext cx="3979739" cy="646331"/>
          </a:xfrm>
          <a:prstGeom prst="rect">
            <a:avLst/>
          </a:prstGeom>
        </p:spPr>
        <p:txBody>
          <a:bodyPr wrap="square">
            <a:spAutoFit/>
          </a:bodyPr>
          <a:lstStyle/>
          <a:p>
            <a:pPr algn="ctr"/>
            <a:r>
              <a:rPr lang="en" dirty="0"/>
              <a:t>copyright notices, footer navigation, and author bios at the end of blog posts</a:t>
            </a:r>
            <a:endParaRPr lang="en-US" sz="3200" b="1" dirty="0">
              <a:latin typeface="+mj-lt"/>
            </a:endParaRPr>
          </a:p>
        </p:txBody>
      </p:sp>
      <p:pic>
        <p:nvPicPr>
          <p:cNvPr id="17" name="Picture 16">
            <a:extLst>
              <a:ext uri="{FF2B5EF4-FFF2-40B4-BE49-F238E27FC236}">
                <a16:creationId xmlns:a16="http://schemas.microsoft.com/office/drawing/2014/main" id="{C082B0DC-EFD4-F14C-9A67-A655D05BF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30" y="1009203"/>
            <a:ext cx="4307419" cy="5568878"/>
          </a:xfrm>
          <a:prstGeom prst="rect">
            <a:avLst/>
          </a:prstGeom>
        </p:spPr>
      </p:pic>
      <p:sp>
        <p:nvSpPr>
          <p:cNvPr id="18" name="Rectangle 17">
            <a:extLst>
              <a:ext uri="{FF2B5EF4-FFF2-40B4-BE49-F238E27FC236}">
                <a16:creationId xmlns:a16="http://schemas.microsoft.com/office/drawing/2014/main" id="{FDB08928-2C39-B54A-B3EA-5492612A7E6F}"/>
              </a:ext>
            </a:extLst>
          </p:cNvPr>
          <p:cNvSpPr/>
          <p:nvPr/>
        </p:nvSpPr>
        <p:spPr>
          <a:xfrm>
            <a:off x="6489200" y="362872"/>
            <a:ext cx="4688873" cy="646331"/>
          </a:xfrm>
          <a:prstGeom prst="rect">
            <a:avLst/>
          </a:prstGeom>
        </p:spPr>
        <p:txBody>
          <a:bodyPr wrap="square">
            <a:spAutoFit/>
          </a:bodyPr>
          <a:lstStyle/>
          <a:p>
            <a:pPr algn="ctr"/>
            <a:r>
              <a:rPr lang="en" dirty="0"/>
              <a:t>sponsored blog post might contain an advertisement about the sponsoring company</a:t>
            </a:r>
            <a:endParaRPr lang="en-US" sz="3200" b="1" dirty="0">
              <a:latin typeface="+mj-lt"/>
            </a:endParaRPr>
          </a:p>
        </p:txBody>
      </p:sp>
    </p:spTree>
    <p:extLst>
      <p:ext uri="{BB962C8B-B14F-4D97-AF65-F5344CB8AC3E}">
        <p14:creationId xmlns:p14="http://schemas.microsoft.com/office/powerpoint/2010/main" val="291232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CSS is reusable</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593910" y="1495571"/>
            <a:ext cx="6755800" cy="50640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041" y="1530639"/>
            <a:ext cx="5861372" cy="4940300"/>
          </a:xfrm>
          <a:prstGeom prst="rect">
            <a:avLst/>
          </a:prstGeom>
        </p:spPr>
      </p:pic>
    </p:spTree>
    <p:extLst>
      <p:ext uri="{BB962C8B-B14F-4D97-AF65-F5344CB8AC3E}">
        <p14:creationId xmlns:p14="http://schemas.microsoft.com/office/powerpoint/2010/main" val="3337084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Box Model</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302" y="1542520"/>
            <a:ext cx="6223494" cy="4940300"/>
          </a:xfrm>
          <a:prstGeom prst="rect">
            <a:avLst/>
          </a:prstGeom>
        </p:spPr>
      </p:pic>
    </p:spTree>
    <p:extLst>
      <p:ext uri="{BB962C8B-B14F-4D97-AF65-F5344CB8AC3E}">
        <p14:creationId xmlns:p14="http://schemas.microsoft.com/office/powerpoint/2010/main" val="29330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0084" y="375180"/>
            <a:ext cx="4038680" cy="584775"/>
          </a:xfrm>
          <a:prstGeom prst="rect">
            <a:avLst/>
          </a:prstGeom>
        </p:spPr>
        <p:txBody>
          <a:bodyPr wrap="square">
            <a:spAutoFit/>
          </a:bodyPr>
          <a:lstStyle/>
          <a:p>
            <a:pPr algn="ctr"/>
            <a:r>
              <a:rPr lang="en-US" sz="3200" b="1" dirty="0">
                <a:latin typeface="+mj-lt"/>
              </a:rPr>
              <a:t>Padding</a:t>
            </a:r>
          </a:p>
        </p:txBody>
      </p:sp>
      <p:sp>
        <p:nvSpPr>
          <p:cNvPr id="4" name="Rectangle 3"/>
          <p:cNvSpPr/>
          <p:nvPr/>
        </p:nvSpPr>
        <p:spPr>
          <a:xfrm>
            <a:off x="3179267"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785" y="1607671"/>
            <a:ext cx="4343275" cy="4029843"/>
          </a:xfrm>
          <a:prstGeom prst="rect">
            <a:avLst/>
          </a:prstGeom>
        </p:spPr>
      </p:pic>
      <p:sp>
        <p:nvSpPr>
          <p:cNvPr id="7" name="Rectangle 6">
            <a:extLst>
              <a:ext uri="{FF2B5EF4-FFF2-40B4-BE49-F238E27FC236}">
                <a16:creationId xmlns:a16="http://schemas.microsoft.com/office/drawing/2014/main" id="{444D00D9-9DFC-E747-8F36-EB606CE451E5}"/>
              </a:ext>
            </a:extLst>
          </p:cNvPr>
          <p:cNvSpPr/>
          <p:nvPr/>
        </p:nvSpPr>
        <p:spPr>
          <a:xfrm>
            <a:off x="6574135" y="1567529"/>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a:t>
            </a:r>
            <a:r>
              <a:rPr lang="da-DK" sz="2400" dirty="0"/>
              <a:t>-top: 20px; }</a:t>
            </a:r>
            <a:endParaRPr lang="en-US" sz="2400" dirty="0">
              <a:solidFill>
                <a:schemeClr val="tx1">
                  <a:lumMod val="75000"/>
                  <a:lumOff val="25000"/>
                </a:schemeClr>
              </a:solidFill>
            </a:endParaRPr>
          </a:p>
        </p:txBody>
      </p:sp>
      <p:sp>
        <p:nvSpPr>
          <p:cNvPr id="8" name="Rectangle 7">
            <a:extLst>
              <a:ext uri="{FF2B5EF4-FFF2-40B4-BE49-F238E27FC236}">
                <a16:creationId xmlns:a16="http://schemas.microsoft.com/office/drawing/2014/main" id="{B495DB6B-638A-A349-991F-27E1C5A62435}"/>
              </a:ext>
            </a:extLst>
          </p:cNvPr>
          <p:cNvSpPr/>
          <p:nvPr/>
        </p:nvSpPr>
        <p:spPr>
          <a:xfrm>
            <a:off x="2836506" y="6285230"/>
            <a:ext cx="7315199" cy="464871"/>
          </a:xfrm>
          <a:prstGeom prst="rect">
            <a:avLst/>
          </a:prstGeom>
        </p:spPr>
        <p:txBody>
          <a:bodyPr wrap="square">
            <a:spAutoFit/>
          </a:bodyPr>
          <a:lstStyle/>
          <a:p>
            <a:pPr algn="ctr">
              <a:lnSpc>
                <a:spcPct val="150000"/>
              </a:lnSpc>
            </a:pPr>
            <a:r>
              <a:rPr lang="da-DK" b="1" dirty="0" err="1"/>
              <a:t>https</a:t>
            </a:r>
            <a:r>
              <a:rPr lang="da-DK" b="1" dirty="0"/>
              <a:t>://www.w3schools.com/css/</a:t>
            </a:r>
            <a:r>
              <a:rPr lang="da-DK" b="1" dirty="0" err="1"/>
              <a:t>css_padding.asp</a:t>
            </a:r>
            <a:endParaRPr lang="en-US" dirty="0">
              <a:solidFill>
                <a:schemeClr val="tx1">
                  <a:lumMod val="75000"/>
                  <a:lumOff val="25000"/>
                </a:schemeClr>
              </a:solidFill>
            </a:endParaRPr>
          </a:p>
        </p:txBody>
      </p:sp>
      <p:sp>
        <p:nvSpPr>
          <p:cNvPr id="11" name="Rectangle 10">
            <a:extLst>
              <a:ext uri="{FF2B5EF4-FFF2-40B4-BE49-F238E27FC236}">
                <a16:creationId xmlns:a16="http://schemas.microsoft.com/office/drawing/2014/main" id="{C95479E8-93EC-7E41-A454-89824D394BEE}"/>
              </a:ext>
            </a:extLst>
          </p:cNvPr>
          <p:cNvSpPr/>
          <p:nvPr/>
        </p:nvSpPr>
        <p:spPr>
          <a:xfrm>
            <a:off x="6574135" y="2126931"/>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padding-bottom</a:t>
            </a:r>
            <a:r>
              <a:rPr lang="da-DK" sz="2400" dirty="0"/>
              <a:t>: 20px; }</a:t>
            </a:r>
            <a:endParaRPr lang="en-US" sz="24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9C61DA10-8AD7-3A46-8556-A189C877B135}"/>
              </a:ext>
            </a:extLst>
          </p:cNvPr>
          <p:cNvSpPr/>
          <p:nvPr/>
        </p:nvSpPr>
        <p:spPr>
          <a:xfrm>
            <a:off x="6574135" y="2715823"/>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a:t>
            </a:r>
            <a:r>
              <a:rPr lang="da-DK" sz="2400" dirty="0"/>
              <a:t>-right: 20px; }</a:t>
            </a:r>
            <a:endParaRPr lang="en-US" sz="2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8D3D3CC1-2D7C-C642-864E-96731B4C5528}"/>
              </a:ext>
            </a:extLst>
          </p:cNvPr>
          <p:cNvSpPr/>
          <p:nvPr/>
        </p:nvSpPr>
        <p:spPr>
          <a:xfrm>
            <a:off x="6574135" y="3340779"/>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padding-left</a:t>
            </a:r>
            <a:r>
              <a:rPr lang="da-DK" sz="2400" dirty="0"/>
              <a:t>: 20px; }</a:t>
            </a:r>
            <a:endParaRPr lang="en-US" sz="24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472410E5-FB0C-0E45-B673-CC886404DB10}"/>
              </a:ext>
            </a:extLst>
          </p:cNvPr>
          <p:cNvSpPr/>
          <p:nvPr/>
        </p:nvSpPr>
        <p:spPr>
          <a:xfrm>
            <a:off x="6574135" y="4338933"/>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a:t>
            </a:r>
            <a:r>
              <a:rPr lang="da-DK" sz="2400" dirty="0"/>
              <a:t>: 20px; }</a:t>
            </a:r>
            <a:endParaRPr lang="en-US" sz="2400" dirty="0">
              <a:solidFill>
                <a:schemeClr val="tx1">
                  <a:lumMod val="75000"/>
                  <a:lumOff val="25000"/>
                </a:schemeClr>
              </a:solidFill>
            </a:endParaRPr>
          </a:p>
        </p:txBody>
      </p:sp>
      <p:sp>
        <p:nvSpPr>
          <p:cNvPr id="16" name="Rectangle 15">
            <a:extLst>
              <a:ext uri="{FF2B5EF4-FFF2-40B4-BE49-F238E27FC236}">
                <a16:creationId xmlns:a16="http://schemas.microsoft.com/office/drawing/2014/main" id="{32DE614D-06F5-7849-BC1E-C9529D1432E6}"/>
              </a:ext>
            </a:extLst>
          </p:cNvPr>
          <p:cNvSpPr/>
          <p:nvPr/>
        </p:nvSpPr>
        <p:spPr>
          <a:xfrm>
            <a:off x="6574135" y="4776846"/>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padding-left</a:t>
            </a:r>
            <a:r>
              <a:rPr lang="da-DK" sz="2400" dirty="0"/>
              <a:t>: 20px 10px;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10648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0084" y="375180"/>
            <a:ext cx="4038680" cy="584775"/>
          </a:xfrm>
          <a:prstGeom prst="rect">
            <a:avLst/>
          </a:prstGeom>
        </p:spPr>
        <p:txBody>
          <a:bodyPr wrap="square">
            <a:spAutoFit/>
          </a:bodyPr>
          <a:lstStyle/>
          <a:p>
            <a:pPr algn="ctr"/>
            <a:r>
              <a:rPr lang="en-US" sz="3200" b="1" dirty="0">
                <a:latin typeface="+mj-lt"/>
              </a:rPr>
              <a:t>Shorthand</a:t>
            </a:r>
          </a:p>
        </p:txBody>
      </p:sp>
      <p:sp>
        <p:nvSpPr>
          <p:cNvPr id="4" name="Rectangle 3"/>
          <p:cNvSpPr/>
          <p:nvPr/>
        </p:nvSpPr>
        <p:spPr>
          <a:xfrm>
            <a:off x="3179267"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50" y="1607671"/>
            <a:ext cx="4808946" cy="4029843"/>
          </a:xfrm>
          <a:prstGeom prst="rect">
            <a:avLst/>
          </a:prstGeom>
        </p:spPr>
      </p:pic>
      <p:sp>
        <p:nvSpPr>
          <p:cNvPr id="7" name="Rectangle 6">
            <a:extLst>
              <a:ext uri="{FF2B5EF4-FFF2-40B4-BE49-F238E27FC236}">
                <a16:creationId xmlns:a16="http://schemas.microsoft.com/office/drawing/2014/main" id="{444D00D9-9DFC-E747-8F36-EB606CE451E5}"/>
              </a:ext>
            </a:extLst>
          </p:cNvPr>
          <p:cNvSpPr/>
          <p:nvPr/>
        </p:nvSpPr>
        <p:spPr>
          <a:xfrm>
            <a:off x="6574135" y="2839928"/>
            <a:ext cx="4862464" cy="589072"/>
          </a:xfrm>
          <a:prstGeom prst="rect">
            <a:avLst/>
          </a:prstGeom>
        </p:spPr>
        <p:txBody>
          <a:bodyPr wrap="square">
            <a:spAutoFit/>
          </a:bodyPr>
          <a:lstStyle/>
          <a:p>
            <a:pPr>
              <a:lnSpc>
                <a:spcPct val="150000"/>
              </a:lnSpc>
            </a:pPr>
            <a:r>
              <a:rPr lang="da-DK" sz="2400" b="1" dirty="0"/>
              <a:t>h1</a:t>
            </a:r>
            <a:r>
              <a:rPr lang="da-DK" sz="2400" dirty="0"/>
              <a:t> {</a:t>
            </a:r>
            <a:r>
              <a:rPr lang="da-DK" sz="2400" dirty="0" err="1"/>
              <a:t>padding</a:t>
            </a:r>
            <a:r>
              <a:rPr lang="da-DK" sz="2400" dirty="0"/>
              <a:t>: 10px 20px 0px 5px; }</a:t>
            </a:r>
            <a:endParaRPr lang="en-US" sz="2400" dirty="0">
              <a:solidFill>
                <a:schemeClr val="tx1">
                  <a:lumMod val="75000"/>
                  <a:lumOff val="25000"/>
                </a:schemeClr>
              </a:solidFill>
            </a:endParaRPr>
          </a:p>
        </p:txBody>
      </p:sp>
      <p:sp>
        <p:nvSpPr>
          <p:cNvPr id="8" name="Rectangle 7">
            <a:extLst>
              <a:ext uri="{FF2B5EF4-FFF2-40B4-BE49-F238E27FC236}">
                <a16:creationId xmlns:a16="http://schemas.microsoft.com/office/drawing/2014/main" id="{B495DB6B-638A-A349-991F-27E1C5A62435}"/>
              </a:ext>
            </a:extLst>
          </p:cNvPr>
          <p:cNvSpPr/>
          <p:nvPr/>
        </p:nvSpPr>
        <p:spPr>
          <a:xfrm>
            <a:off x="2836506" y="6285230"/>
            <a:ext cx="7315199" cy="464871"/>
          </a:xfrm>
          <a:prstGeom prst="rect">
            <a:avLst/>
          </a:prstGeom>
        </p:spPr>
        <p:txBody>
          <a:bodyPr wrap="square">
            <a:spAutoFit/>
          </a:bodyPr>
          <a:lstStyle/>
          <a:p>
            <a:pPr algn="ctr">
              <a:lnSpc>
                <a:spcPct val="150000"/>
              </a:lnSpc>
            </a:pPr>
            <a:r>
              <a:rPr lang="da-DK" b="1" dirty="0" err="1"/>
              <a:t>https</a:t>
            </a:r>
            <a:r>
              <a:rPr lang="da-DK" b="1" dirty="0"/>
              <a:t>://www.w3schools.com/css/</a:t>
            </a:r>
            <a:r>
              <a:rPr lang="da-DK" b="1" dirty="0" err="1"/>
              <a:t>css_padding.asp</a:t>
            </a:r>
            <a:endParaRPr lang="en-US" dirty="0">
              <a:solidFill>
                <a:schemeClr val="tx1">
                  <a:lumMod val="75000"/>
                  <a:lumOff val="25000"/>
                </a:schemeClr>
              </a:solidFill>
            </a:endParaRPr>
          </a:p>
        </p:txBody>
      </p:sp>
    </p:spTree>
    <p:extLst>
      <p:ext uri="{BB962C8B-B14F-4D97-AF65-F5344CB8AC3E}">
        <p14:creationId xmlns:p14="http://schemas.microsoft.com/office/powerpoint/2010/main" val="2445540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6BE1D04-B91A-9F42-95C2-439AAAEE6C06}"/>
              </a:ext>
            </a:extLst>
          </p:cNvPr>
          <p:cNvPicPr>
            <a:picLocks noChangeAspect="1"/>
          </p:cNvPicPr>
          <p:nvPr/>
        </p:nvPicPr>
        <p:blipFill>
          <a:blip r:embed="rId2"/>
          <a:stretch>
            <a:fillRect/>
          </a:stretch>
        </p:blipFill>
        <p:spPr>
          <a:xfrm>
            <a:off x="1808789" y="516828"/>
            <a:ext cx="9087732" cy="5824343"/>
          </a:xfrm>
          <a:prstGeom prst="rect">
            <a:avLst/>
          </a:prstGeom>
        </p:spPr>
      </p:pic>
    </p:spTree>
    <p:extLst>
      <p:ext uri="{BB962C8B-B14F-4D97-AF65-F5344CB8AC3E}">
        <p14:creationId xmlns:p14="http://schemas.microsoft.com/office/powerpoint/2010/main" val="3450370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0084" y="375180"/>
            <a:ext cx="4038680" cy="584775"/>
          </a:xfrm>
          <a:prstGeom prst="rect">
            <a:avLst/>
          </a:prstGeom>
        </p:spPr>
        <p:txBody>
          <a:bodyPr wrap="square">
            <a:spAutoFit/>
          </a:bodyPr>
          <a:lstStyle/>
          <a:p>
            <a:pPr algn="ctr"/>
            <a:r>
              <a:rPr lang="en-US" sz="3200" b="1" dirty="0">
                <a:latin typeface="+mj-lt"/>
              </a:rPr>
              <a:t>Border</a:t>
            </a:r>
          </a:p>
        </p:txBody>
      </p:sp>
      <p:sp>
        <p:nvSpPr>
          <p:cNvPr id="4" name="Rectangle 3"/>
          <p:cNvSpPr/>
          <p:nvPr/>
        </p:nvSpPr>
        <p:spPr>
          <a:xfrm>
            <a:off x="3179267"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50" y="1391638"/>
            <a:ext cx="4808946" cy="4461909"/>
          </a:xfrm>
          <a:prstGeom prst="rect">
            <a:avLst/>
          </a:prstGeom>
        </p:spPr>
      </p:pic>
      <p:sp>
        <p:nvSpPr>
          <p:cNvPr id="7" name="Rectangle 6">
            <a:extLst>
              <a:ext uri="{FF2B5EF4-FFF2-40B4-BE49-F238E27FC236}">
                <a16:creationId xmlns:a16="http://schemas.microsoft.com/office/drawing/2014/main" id="{444D00D9-9DFC-E747-8F36-EB606CE451E5}"/>
              </a:ext>
            </a:extLst>
          </p:cNvPr>
          <p:cNvSpPr/>
          <p:nvPr/>
        </p:nvSpPr>
        <p:spPr>
          <a:xfrm>
            <a:off x="6574135" y="667567"/>
            <a:ext cx="4862464" cy="589072"/>
          </a:xfrm>
          <a:prstGeom prst="rect">
            <a:avLst/>
          </a:prstGeom>
        </p:spPr>
        <p:txBody>
          <a:bodyPr wrap="square">
            <a:spAutoFit/>
          </a:bodyPr>
          <a:lstStyle/>
          <a:p>
            <a:pPr>
              <a:lnSpc>
                <a:spcPct val="150000"/>
              </a:lnSpc>
            </a:pPr>
            <a:r>
              <a:rPr lang="da-DK" sz="2400" b="1" dirty="0"/>
              <a:t>h1</a:t>
            </a:r>
            <a:r>
              <a:rPr lang="da-DK" sz="2400" dirty="0"/>
              <a:t> {border-</a:t>
            </a:r>
            <a:r>
              <a:rPr lang="da-DK" sz="2400" dirty="0" err="1"/>
              <a:t>width</a:t>
            </a:r>
            <a:r>
              <a:rPr lang="da-DK" sz="2400" dirty="0"/>
              <a:t>: 2px; }</a:t>
            </a:r>
            <a:endParaRPr lang="en-US" sz="24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4D036F64-549A-B74C-891B-82D1EA79F0C8}"/>
              </a:ext>
            </a:extLst>
          </p:cNvPr>
          <p:cNvSpPr/>
          <p:nvPr/>
        </p:nvSpPr>
        <p:spPr>
          <a:xfrm>
            <a:off x="6574135" y="1246065"/>
            <a:ext cx="4862464" cy="589072"/>
          </a:xfrm>
          <a:prstGeom prst="rect">
            <a:avLst/>
          </a:prstGeom>
        </p:spPr>
        <p:txBody>
          <a:bodyPr wrap="square">
            <a:spAutoFit/>
          </a:bodyPr>
          <a:lstStyle/>
          <a:p>
            <a:pPr>
              <a:lnSpc>
                <a:spcPct val="150000"/>
              </a:lnSpc>
            </a:pPr>
            <a:r>
              <a:rPr lang="da-DK" sz="2400" b="1" dirty="0"/>
              <a:t>h1</a:t>
            </a:r>
            <a:r>
              <a:rPr lang="da-DK" sz="2400" dirty="0"/>
              <a:t> {border-</a:t>
            </a:r>
            <a:r>
              <a:rPr lang="da-DK" sz="2400" dirty="0" err="1"/>
              <a:t>style</a:t>
            </a:r>
            <a:r>
              <a:rPr lang="da-DK" sz="2400" dirty="0"/>
              <a:t>: solid; }</a:t>
            </a:r>
            <a:endParaRPr lang="en-US" sz="24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07649CA2-011A-5546-9588-2E07D5BC368A}"/>
              </a:ext>
            </a:extLst>
          </p:cNvPr>
          <p:cNvSpPr/>
          <p:nvPr/>
        </p:nvSpPr>
        <p:spPr>
          <a:xfrm>
            <a:off x="6574135" y="1899208"/>
            <a:ext cx="4862464" cy="589072"/>
          </a:xfrm>
          <a:prstGeom prst="rect">
            <a:avLst/>
          </a:prstGeom>
        </p:spPr>
        <p:txBody>
          <a:bodyPr wrap="square">
            <a:spAutoFit/>
          </a:bodyPr>
          <a:lstStyle/>
          <a:p>
            <a:pPr>
              <a:lnSpc>
                <a:spcPct val="150000"/>
              </a:lnSpc>
            </a:pPr>
            <a:r>
              <a:rPr lang="da-DK" sz="2400" b="1" dirty="0"/>
              <a:t>h1</a:t>
            </a:r>
            <a:r>
              <a:rPr lang="da-DK" sz="2400" dirty="0"/>
              <a:t> {border-</a:t>
            </a:r>
            <a:r>
              <a:rPr lang="da-DK" sz="2400" dirty="0" err="1"/>
              <a:t>color</a:t>
            </a:r>
            <a:r>
              <a:rPr lang="da-DK" sz="2400" dirty="0"/>
              <a:t>: </a:t>
            </a:r>
            <a:r>
              <a:rPr lang="da-DK" sz="2400" dirty="0" err="1"/>
              <a:t>blue</a:t>
            </a:r>
            <a:r>
              <a:rPr lang="da-DK" sz="2400" dirty="0"/>
              <a:t>; }</a:t>
            </a:r>
            <a:endParaRPr lang="en-US" sz="24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6A4655F-89CB-9243-8A47-DE65AD744CF5}"/>
              </a:ext>
            </a:extLst>
          </p:cNvPr>
          <p:cNvSpPr/>
          <p:nvPr/>
        </p:nvSpPr>
        <p:spPr>
          <a:xfrm>
            <a:off x="6574135" y="2552351"/>
            <a:ext cx="4862464" cy="589072"/>
          </a:xfrm>
          <a:prstGeom prst="rect">
            <a:avLst/>
          </a:prstGeom>
        </p:spPr>
        <p:txBody>
          <a:bodyPr wrap="square">
            <a:spAutoFit/>
          </a:bodyPr>
          <a:lstStyle/>
          <a:p>
            <a:pPr>
              <a:lnSpc>
                <a:spcPct val="150000"/>
              </a:lnSpc>
            </a:pPr>
            <a:r>
              <a:rPr lang="da-DK" sz="2400" b="1" dirty="0"/>
              <a:t>h1</a:t>
            </a:r>
            <a:r>
              <a:rPr lang="da-DK" sz="2400" dirty="0"/>
              <a:t> {border: 2px solid </a:t>
            </a:r>
            <a:r>
              <a:rPr lang="da-DK" sz="2400" dirty="0" err="1"/>
              <a:t>blue</a:t>
            </a:r>
            <a:r>
              <a:rPr lang="da-DK" sz="2400" dirty="0"/>
              <a:t>; }</a:t>
            </a:r>
            <a:endParaRPr lang="en-US" sz="2400" dirty="0">
              <a:solidFill>
                <a:schemeClr val="tx1">
                  <a:lumMod val="75000"/>
                  <a:lumOff val="25000"/>
                </a:schemeClr>
              </a:solidFill>
            </a:endParaRPr>
          </a:p>
        </p:txBody>
      </p:sp>
      <p:sp>
        <p:nvSpPr>
          <p:cNvPr id="16" name="Rectangle 15">
            <a:extLst>
              <a:ext uri="{FF2B5EF4-FFF2-40B4-BE49-F238E27FC236}">
                <a16:creationId xmlns:a16="http://schemas.microsoft.com/office/drawing/2014/main" id="{0DDACCCA-C5F1-F84C-8F9F-2B40CCA14B9F}"/>
              </a:ext>
            </a:extLst>
          </p:cNvPr>
          <p:cNvSpPr/>
          <p:nvPr/>
        </p:nvSpPr>
        <p:spPr>
          <a:xfrm>
            <a:off x="6574135" y="3224155"/>
            <a:ext cx="4862464" cy="589072"/>
          </a:xfrm>
          <a:prstGeom prst="rect">
            <a:avLst/>
          </a:prstGeom>
        </p:spPr>
        <p:txBody>
          <a:bodyPr wrap="square">
            <a:spAutoFit/>
          </a:bodyPr>
          <a:lstStyle/>
          <a:p>
            <a:pPr>
              <a:lnSpc>
                <a:spcPct val="150000"/>
              </a:lnSpc>
            </a:pPr>
            <a:r>
              <a:rPr lang="da-DK" sz="2400" b="1" dirty="0"/>
              <a:t>h1</a:t>
            </a:r>
            <a:r>
              <a:rPr lang="da-DK" sz="2400" dirty="0"/>
              <a:t> {border-radius: 5px; }</a:t>
            </a:r>
            <a:endParaRPr lang="en-US" sz="2400" dirty="0">
              <a:solidFill>
                <a:schemeClr val="tx1">
                  <a:lumMod val="75000"/>
                  <a:lumOff val="25000"/>
                </a:schemeClr>
              </a:solidFill>
            </a:endParaRPr>
          </a:p>
        </p:txBody>
      </p:sp>
      <p:sp>
        <p:nvSpPr>
          <p:cNvPr id="18" name="Rectangle 17">
            <a:extLst>
              <a:ext uri="{FF2B5EF4-FFF2-40B4-BE49-F238E27FC236}">
                <a16:creationId xmlns:a16="http://schemas.microsoft.com/office/drawing/2014/main" id="{F7F6D92D-62E5-9E4F-8109-F928EF42D3E2}"/>
              </a:ext>
            </a:extLst>
          </p:cNvPr>
          <p:cNvSpPr/>
          <p:nvPr/>
        </p:nvSpPr>
        <p:spPr>
          <a:xfrm>
            <a:off x="6574135" y="3877298"/>
            <a:ext cx="4862464" cy="589072"/>
          </a:xfrm>
          <a:prstGeom prst="rect">
            <a:avLst/>
          </a:prstGeom>
        </p:spPr>
        <p:txBody>
          <a:bodyPr wrap="square">
            <a:spAutoFit/>
          </a:bodyPr>
          <a:lstStyle/>
          <a:p>
            <a:pPr>
              <a:lnSpc>
                <a:spcPct val="150000"/>
              </a:lnSpc>
            </a:pPr>
            <a:r>
              <a:rPr lang="da-DK" sz="2400" b="1" dirty="0"/>
              <a:t>h1</a:t>
            </a:r>
            <a:r>
              <a:rPr lang="da-DK" sz="2400" dirty="0"/>
              <a:t> {border-</a:t>
            </a:r>
            <a:r>
              <a:rPr lang="da-DK" sz="2400" dirty="0" err="1"/>
              <a:t>bottom</a:t>
            </a:r>
            <a:r>
              <a:rPr lang="da-DK" sz="2400" dirty="0"/>
              <a:t>-</a:t>
            </a:r>
            <a:r>
              <a:rPr lang="da-DK" sz="2400" dirty="0" err="1"/>
              <a:t>left</a:t>
            </a:r>
            <a:r>
              <a:rPr lang="da-DK" sz="2400" dirty="0"/>
              <a:t>-radius: 5px; }</a:t>
            </a:r>
            <a:endParaRPr lang="en-US" sz="2400" dirty="0">
              <a:solidFill>
                <a:schemeClr val="tx1">
                  <a:lumMod val="75000"/>
                  <a:lumOff val="25000"/>
                </a:schemeClr>
              </a:solidFill>
            </a:endParaRPr>
          </a:p>
        </p:txBody>
      </p:sp>
      <p:sp>
        <p:nvSpPr>
          <p:cNvPr id="20" name="Rectangle 19">
            <a:extLst>
              <a:ext uri="{FF2B5EF4-FFF2-40B4-BE49-F238E27FC236}">
                <a16:creationId xmlns:a16="http://schemas.microsoft.com/office/drawing/2014/main" id="{C92E569D-5EB7-9444-B9FF-CE8B4473AF08}"/>
              </a:ext>
            </a:extLst>
          </p:cNvPr>
          <p:cNvSpPr/>
          <p:nvPr/>
        </p:nvSpPr>
        <p:spPr>
          <a:xfrm>
            <a:off x="6574135" y="4605086"/>
            <a:ext cx="4862464" cy="589072"/>
          </a:xfrm>
          <a:prstGeom prst="rect">
            <a:avLst/>
          </a:prstGeom>
        </p:spPr>
        <p:txBody>
          <a:bodyPr wrap="square">
            <a:spAutoFit/>
          </a:bodyPr>
          <a:lstStyle/>
          <a:p>
            <a:pPr>
              <a:lnSpc>
                <a:spcPct val="150000"/>
              </a:lnSpc>
            </a:pPr>
            <a:r>
              <a:rPr lang="da-DK" sz="2400" b="1" dirty="0"/>
              <a:t>h1</a:t>
            </a:r>
            <a:r>
              <a:rPr lang="da-DK" sz="2400" dirty="0"/>
              <a:t> {border-</a:t>
            </a:r>
            <a:r>
              <a:rPr lang="da-DK" sz="2400" dirty="0" err="1"/>
              <a:t>bottom</a:t>
            </a:r>
            <a:r>
              <a:rPr lang="da-DK" sz="2400" dirty="0"/>
              <a:t>-radius: 5px; }</a:t>
            </a:r>
            <a:endParaRPr lang="en-US" sz="2400" dirty="0">
              <a:solidFill>
                <a:schemeClr val="tx1">
                  <a:lumMod val="75000"/>
                  <a:lumOff val="25000"/>
                </a:schemeClr>
              </a:solidFill>
            </a:endParaRPr>
          </a:p>
        </p:txBody>
      </p:sp>
      <p:sp>
        <p:nvSpPr>
          <p:cNvPr id="21" name="Rectangle 20">
            <a:extLst>
              <a:ext uri="{FF2B5EF4-FFF2-40B4-BE49-F238E27FC236}">
                <a16:creationId xmlns:a16="http://schemas.microsoft.com/office/drawing/2014/main" id="{8FB7F244-833F-7842-AA4A-C1DF451B6EA1}"/>
              </a:ext>
            </a:extLst>
          </p:cNvPr>
          <p:cNvSpPr/>
          <p:nvPr/>
        </p:nvSpPr>
        <p:spPr>
          <a:xfrm>
            <a:off x="6574135" y="5090278"/>
            <a:ext cx="4862464" cy="589072"/>
          </a:xfrm>
          <a:prstGeom prst="rect">
            <a:avLst/>
          </a:prstGeom>
        </p:spPr>
        <p:txBody>
          <a:bodyPr wrap="square">
            <a:spAutoFit/>
          </a:bodyPr>
          <a:lstStyle/>
          <a:p>
            <a:pPr>
              <a:lnSpc>
                <a:spcPct val="150000"/>
              </a:lnSpc>
            </a:pPr>
            <a:r>
              <a:rPr lang="da-DK" sz="2400" b="1" dirty="0"/>
              <a:t>h1</a:t>
            </a:r>
            <a:r>
              <a:rPr lang="da-DK" sz="2400" dirty="0"/>
              <a:t> {border-</a:t>
            </a:r>
            <a:r>
              <a:rPr lang="da-DK" sz="2400" dirty="0" err="1"/>
              <a:t>bottom</a:t>
            </a:r>
            <a:r>
              <a:rPr lang="da-DK" sz="2400" dirty="0"/>
              <a:t>-</a:t>
            </a:r>
            <a:r>
              <a:rPr lang="da-DK" sz="2400" dirty="0" err="1"/>
              <a:t>color</a:t>
            </a:r>
            <a:r>
              <a:rPr lang="da-DK" sz="2400" dirty="0"/>
              <a:t>: 5px; }</a:t>
            </a:r>
            <a:endParaRPr lang="en-US" sz="2400" dirty="0">
              <a:solidFill>
                <a:schemeClr val="tx1">
                  <a:lumMod val="75000"/>
                  <a:lumOff val="25000"/>
                </a:schemeClr>
              </a:solidFill>
            </a:endParaRPr>
          </a:p>
        </p:txBody>
      </p:sp>
      <p:sp>
        <p:nvSpPr>
          <p:cNvPr id="22" name="Rectangle 21">
            <a:extLst>
              <a:ext uri="{FF2B5EF4-FFF2-40B4-BE49-F238E27FC236}">
                <a16:creationId xmlns:a16="http://schemas.microsoft.com/office/drawing/2014/main" id="{2B1F89E0-D210-B34D-B6FA-877E494C1A17}"/>
              </a:ext>
            </a:extLst>
          </p:cNvPr>
          <p:cNvSpPr/>
          <p:nvPr/>
        </p:nvSpPr>
        <p:spPr>
          <a:xfrm>
            <a:off x="2836506" y="6285230"/>
            <a:ext cx="7315199" cy="464871"/>
          </a:xfrm>
          <a:prstGeom prst="rect">
            <a:avLst/>
          </a:prstGeom>
        </p:spPr>
        <p:txBody>
          <a:bodyPr wrap="square">
            <a:spAutoFit/>
          </a:bodyPr>
          <a:lstStyle/>
          <a:p>
            <a:pPr algn="ctr">
              <a:lnSpc>
                <a:spcPct val="150000"/>
              </a:lnSpc>
            </a:pPr>
            <a:r>
              <a:rPr lang="da-DK" b="1" dirty="0" err="1"/>
              <a:t>https</a:t>
            </a:r>
            <a:r>
              <a:rPr lang="da-DK" b="1" dirty="0"/>
              <a:t>://www.w3schools.com/css/</a:t>
            </a:r>
            <a:r>
              <a:rPr lang="da-DK" b="1" dirty="0" err="1"/>
              <a:t>css_border.asp</a:t>
            </a:r>
            <a:endParaRPr lang="en-US" dirty="0">
              <a:solidFill>
                <a:schemeClr val="tx1">
                  <a:lumMod val="75000"/>
                  <a:lumOff val="25000"/>
                </a:schemeClr>
              </a:solidFill>
            </a:endParaRPr>
          </a:p>
        </p:txBody>
      </p:sp>
    </p:spTree>
    <p:extLst>
      <p:ext uri="{BB962C8B-B14F-4D97-AF65-F5344CB8AC3E}">
        <p14:creationId xmlns:p14="http://schemas.microsoft.com/office/powerpoint/2010/main" val="383729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Margin</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36" y="1542520"/>
            <a:ext cx="5530864" cy="4390480"/>
          </a:xfrm>
          <a:prstGeom prst="rect">
            <a:avLst/>
          </a:prstGeom>
        </p:spPr>
      </p:pic>
      <p:sp>
        <p:nvSpPr>
          <p:cNvPr id="7" name="Rectangle 6">
            <a:extLst>
              <a:ext uri="{FF2B5EF4-FFF2-40B4-BE49-F238E27FC236}">
                <a16:creationId xmlns:a16="http://schemas.microsoft.com/office/drawing/2014/main" id="{C5C38E92-E636-2245-9AC9-057474FD5967}"/>
              </a:ext>
            </a:extLst>
          </p:cNvPr>
          <p:cNvSpPr/>
          <p:nvPr/>
        </p:nvSpPr>
        <p:spPr>
          <a:xfrm>
            <a:off x="6574135" y="1567529"/>
            <a:ext cx="4862464" cy="589072"/>
          </a:xfrm>
          <a:prstGeom prst="rect">
            <a:avLst/>
          </a:prstGeom>
        </p:spPr>
        <p:txBody>
          <a:bodyPr wrap="square">
            <a:spAutoFit/>
          </a:bodyPr>
          <a:lstStyle/>
          <a:p>
            <a:pPr>
              <a:lnSpc>
                <a:spcPct val="150000"/>
              </a:lnSpc>
            </a:pPr>
            <a:r>
              <a:rPr lang="da-DK" sz="2400" b="1" dirty="0"/>
              <a:t>h1</a:t>
            </a:r>
            <a:r>
              <a:rPr lang="da-DK" sz="2400" dirty="0"/>
              <a:t> {margin-top: 20px; }</a:t>
            </a:r>
            <a:endParaRPr lang="en-US" sz="2400" dirty="0">
              <a:solidFill>
                <a:schemeClr val="tx1">
                  <a:lumMod val="75000"/>
                  <a:lumOff val="25000"/>
                </a:schemeClr>
              </a:solidFill>
            </a:endParaRPr>
          </a:p>
        </p:txBody>
      </p:sp>
      <p:sp>
        <p:nvSpPr>
          <p:cNvPr id="8" name="Rectangle 7">
            <a:extLst>
              <a:ext uri="{FF2B5EF4-FFF2-40B4-BE49-F238E27FC236}">
                <a16:creationId xmlns:a16="http://schemas.microsoft.com/office/drawing/2014/main" id="{87A73C84-2303-F04E-80C8-8F94B0E8C495}"/>
              </a:ext>
            </a:extLst>
          </p:cNvPr>
          <p:cNvSpPr/>
          <p:nvPr/>
        </p:nvSpPr>
        <p:spPr>
          <a:xfrm>
            <a:off x="2836506" y="6285230"/>
            <a:ext cx="7315199" cy="464871"/>
          </a:xfrm>
          <a:prstGeom prst="rect">
            <a:avLst/>
          </a:prstGeom>
        </p:spPr>
        <p:txBody>
          <a:bodyPr wrap="square">
            <a:spAutoFit/>
          </a:bodyPr>
          <a:lstStyle/>
          <a:p>
            <a:pPr algn="ctr">
              <a:lnSpc>
                <a:spcPct val="150000"/>
              </a:lnSpc>
            </a:pPr>
            <a:r>
              <a:rPr lang="da-DK" b="1" dirty="0" err="1"/>
              <a:t>https</a:t>
            </a:r>
            <a:r>
              <a:rPr lang="da-DK" b="1" dirty="0"/>
              <a:t>://www.w3schools.com/css/</a:t>
            </a:r>
            <a:r>
              <a:rPr lang="da-DK" b="1" dirty="0" err="1"/>
              <a:t>css_margin.asp</a:t>
            </a:r>
            <a:endParaRPr lang="en-US" dirty="0">
              <a:solidFill>
                <a:schemeClr val="tx1">
                  <a:lumMod val="75000"/>
                  <a:lumOff val="25000"/>
                </a:schemeClr>
              </a:solidFill>
            </a:endParaRPr>
          </a:p>
        </p:txBody>
      </p:sp>
      <p:sp>
        <p:nvSpPr>
          <p:cNvPr id="11" name="Rectangle 10">
            <a:extLst>
              <a:ext uri="{FF2B5EF4-FFF2-40B4-BE49-F238E27FC236}">
                <a16:creationId xmlns:a16="http://schemas.microsoft.com/office/drawing/2014/main" id="{148C1465-928D-A146-897E-E0311CDEB25B}"/>
              </a:ext>
            </a:extLst>
          </p:cNvPr>
          <p:cNvSpPr/>
          <p:nvPr/>
        </p:nvSpPr>
        <p:spPr>
          <a:xfrm>
            <a:off x="6574135" y="2126931"/>
            <a:ext cx="4862464" cy="589072"/>
          </a:xfrm>
          <a:prstGeom prst="rect">
            <a:avLst/>
          </a:prstGeom>
        </p:spPr>
        <p:txBody>
          <a:bodyPr wrap="square">
            <a:spAutoFit/>
          </a:bodyPr>
          <a:lstStyle/>
          <a:p>
            <a:pPr>
              <a:lnSpc>
                <a:spcPct val="150000"/>
              </a:lnSpc>
            </a:pPr>
            <a:r>
              <a:rPr lang="da-DK" sz="2400" b="1" dirty="0"/>
              <a:t>h1</a:t>
            </a:r>
            <a:r>
              <a:rPr lang="da-DK" sz="2400" dirty="0"/>
              <a:t> {margin-</a:t>
            </a:r>
            <a:r>
              <a:rPr lang="da-DK" sz="2400" dirty="0" err="1"/>
              <a:t>bottom</a:t>
            </a:r>
            <a:r>
              <a:rPr lang="da-DK" sz="2400" dirty="0"/>
              <a:t>: 20px; }</a:t>
            </a:r>
            <a:endParaRPr lang="en-US" sz="24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6447AF80-C5CA-FA46-A074-EB9EA1504A6F}"/>
              </a:ext>
            </a:extLst>
          </p:cNvPr>
          <p:cNvSpPr/>
          <p:nvPr/>
        </p:nvSpPr>
        <p:spPr>
          <a:xfrm>
            <a:off x="6574135" y="2715823"/>
            <a:ext cx="4862464" cy="589072"/>
          </a:xfrm>
          <a:prstGeom prst="rect">
            <a:avLst/>
          </a:prstGeom>
        </p:spPr>
        <p:txBody>
          <a:bodyPr wrap="square">
            <a:spAutoFit/>
          </a:bodyPr>
          <a:lstStyle/>
          <a:p>
            <a:pPr>
              <a:lnSpc>
                <a:spcPct val="150000"/>
              </a:lnSpc>
            </a:pPr>
            <a:r>
              <a:rPr lang="da-DK" sz="2400" b="1" dirty="0"/>
              <a:t>h1</a:t>
            </a:r>
            <a:r>
              <a:rPr lang="da-DK" sz="2400" dirty="0"/>
              <a:t> {margin: 20px 10px; }</a:t>
            </a:r>
            <a:endParaRPr lang="en-US" sz="24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DCD8F6D3-28D7-3A47-A58C-B01314E19B49}"/>
              </a:ext>
            </a:extLst>
          </p:cNvPr>
          <p:cNvSpPr/>
          <p:nvPr/>
        </p:nvSpPr>
        <p:spPr>
          <a:xfrm>
            <a:off x="6574135" y="3331643"/>
            <a:ext cx="4862464" cy="589072"/>
          </a:xfrm>
          <a:prstGeom prst="rect">
            <a:avLst/>
          </a:prstGeom>
        </p:spPr>
        <p:txBody>
          <a:bodyPr wrap="square">
            <a:spAutoFit/>
          </a:bodyPr>
          <a:lstStyle/>
          <a:p>
            <a:pPr>
              <a:lnSpc>
                <a:spcPct val="150000"/>
              </a:lnSpc>
            </a:pPr>
            <a:r>
              <a:rPr lang="da-DK" sz="2400" b="1" dirty="0"/>
              <a:t>h1</a:t>
            </a:r>
            <a:r>
              <a:rPr lang="da-DK" sz="2400" dirty="0"/>
              <a:t> {margin: 20px 10px 0px 5px;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385838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40359" y="375180"/>
            <a:ext cx="4907901" cy="584775"/>
          </a:xfrm>
          <a:prstGeom prst="rect">
            <a:avLst/>
          </a:prstGeom>
        </p:spPr>
        <p:txBody>
          <a:bodyPr wrap="square">
            <a:spAutoFit/>
          </a:bodyPr>
          <a:lstStyle/>
          <a:p>
            <a:pPr algn="ctr"/>
            <a:r>
              <a:rPr lang="en-US" sz="3200" b="1" dirty="0">
                <a:latin typeface="+mj-lt"/>
              </a:rPr>
              <a:t>Vertical margin collapse</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442903" y="1479549"/>
            <a:ext cx="7306194" cy="473875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475" y="1511978"/>
            <a:ext cx="6808560" cy="4738758"/>
          </a:xfrm>
          <a:prstGeom prst="rect">
            <a:avLst/>
          </a:prstGeom>
        </p:spPr>
      </p:pic>
      <p:sp>
        <p:nvSpPr>
          <p:cNvPr id="8" name="Rectangle 7">
            <a:extLst>
              <a:ext uri="{FF2B5EF4-FFF2-40B4-BE49-F238E27FC236}">
                <a16:creationId xmlns:a16="http://schemas.microsoft.com/office/drawing/2014/main" id="{6C7741A7-74FF-3544-AE40-3E33098AE81E}"/>
              </a:ext>
            </a:extLst>
          </p:cNvPr>
          <p:cNvSpPr/>
          <p:nvPr/>
        </p:nvSpPr>
        <p:spPr>
          <a:xfrm>
            <a:off x="3508310" y="6391351"/>
            <a:ext cx="4907901" cy="369332"/>
          </a:xfrm>
          <a:prstGeom prst="rect">
            <a:avLst/>
          </a:prstGeom>
        </p:spPr>
        <p:txBody>
          <a:bodyPr wrap="square">
            <a:spAutoFit/>
          </a:bodyPr>
          <a:lstStyle/>
          <a:p>
            <a:pPr algn="ctr"/>
            <a:r>
              <a:rPr lang="en" dirty="0"/>
              <a:t>only the biggest one is displayed</a:t>
            </a:r>
            <a:endParaRPr lang="en-US" sz="3200" b="1" dirty="0">
              <a:latin typeface="+mj-lt"/>
            </a:endParaRPr>
          </a:p>
        </p:txBody>
      </p:sp>
    </p:spTree>
    <p:extLst>
      <p:ext uri="{BB962C8B-B14F-4D97-AF65-F5344CB8AC3E}">
        <p14:creationId xmlns:p14="http://schemas.microsoft.com/office/powerpoint/2010/main" val="302221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5167" y="375180"/>
            <a:ext cx="5728996" cy="584775"/>
          </a:xfrm>
          <a:prstGeom prst="rect">
            <a:avLst/>
          </a:prstGeom>
        </p:spPr>
        <p:txBody>
          <a:bodyPr wrap="square">
            <a:spAutoFit/>
          </a:bodyPr>
          <a:lstStyle/>
          <a:p>
            <a:pPr algn="ctr"/>
            <a:r>
              <a:rPr lang="en-US" sz="3200" b="1" dirty="0">
                <a:latin typeface="+mj-lt"/>
              </a:rPr>
              <a:t>Prevent margin collapse</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559" y="1542520"/>
            <a:ext cx="2514000" cy="4390480"/>
          </a:xfrm>
          <a:prstGeom prst="rect">
            <a:avLst/>
          </a:prstGeom>
        </p:spPr>
      </p:pic>
      <p:sp>
        <p:nvSpPr>
          <p:cNvPr id="14" name="Rectangle 13">
            <a:extLst>
              <a:ext uri="{FF2B5EF4-FFF2-40B4-BE49-F238E27FC236}">
                <a16:creationId xmlns:a16="http://schemas.microsoft.com/office/drawing/2014/main" id="{DB6A1F84-00EE-7744-8EEA-AB1793B61335}"/>
              </a:ext>
            </a:extLst>
          </p:cNvPr>
          <p:cNvSpPr/>
          <p:nvPr/>
        </p:nvSpPr>
        <p:spPr>
          <a:xfrm>
            <a:off x="3991568" y="2828835"/>
            <a:ext cx="8200432" cy="1200329"/>
          </a:xfrm>
          <a:prstGeom prst="rect">
            <a:avLst/>
          </a:prstGeom>
        </p:spPr>
        <p:txBody>
          <a:bodyPr wrap="square">
            <a:spAutoFit/>
          </a:bodyPr>
          <a:lstStyle/>
          <a:p>
            <a:r>
              <a:rPr lang="en" sz="2400" dirty="0"/>
              <a:t>&lt;p&gt;Paragraph &lt;/p&gt;</a:t>
            </a:r>
          </a:p>
          <a:p>
            <a:r>
              <a:rPr lang="en" sz="2400" dirty="0"/>
              <a:t>&lt;div style='padding-top: 1px'&gt;&lt;/div&gt; &lt;!-- Add this --&gt; </a:t>
            </a:r>
          </a:p>
          <a:p>
            <a:r>
              <a:rPr lang="en" sz="2400" dirty="0"/>
              <a:t>&lt;p&gt; Paragraphs&lt;/p&gt;</a:t>
            </a:r>
            <a:endParaRPr lang="en-US" sz="2400" b="1" dirty="0">
              <a:latin typeface="+mj-lt"/>
            </a:endParaRPr>
          </a:p>
        </p:txBody>
      </p:sp>
      <p:sp>
        <p:nvSpPr>
          <p:cNvPr id="16" name="Rectangle 15">
            <a:extLst>
              <a:ext uri="{FF2B5EF4-FFF2-40B4-BE49-F238E27FC236}">
                <a16:creationId xmlns:a16="http://schemas.microsoft.com/office/drawing/2014/main" id="{1C808200-76D2-6E49-A354-5D4C499208FC}"/>
              </a:ext>
            </a:extLst>
          </p:cNvPr>
          <p:cNvSpPr/>
          <p:nvPr/>
        </p:nvSpPr>
        <p:spPr>
          <a:xfrm>
            <a:off x="1710612" y="6313543"/>
            <a:ext cx="9144000" cy="338554"/>
          </a:xfrm>
          <a:prstGeom prst="rect">
            <a:avLst/>
          </a:prstGeom>
        </p:spPr>
        <p:txBody>
          <a:bodyPr wrap="square">
            <a:spAutoFit/>
          </a:bodyPr>
          <a:lstStyle/>
          <a:p>
            <a:pPr algn="ctr"/>
            <a:r>
              <a:rPr lang="en-US" sz="1600" b="1" dirty="0">
                <a:latin typeface="+mj-lt"/>
              </a:rPr>
              <a:t>https://</a:t>
            </a:r>
            <a:r>
              <a:rPr lang="en-US" sz="1600" b="1" dirty="0" err="1">
                <a:latin typeface="+mj-lt"/>
              </a:rPr>
              <a:t>developer.mozilla.org</a:t>
            </a:r>
            <a:r>
              <a:rPr lang="en-US" sz="1600" b="1" dirty="0">
                <a:latin typeface="+mj-lt"/>
              </a:rPr>
              <a:t>/</a:t>
            </a:r>
            <a:r>
              <a:rPr lang="en-US" sz="1600" b="1" dirty="0" err="1">
                <a:latin typeface="+mj-lt"/>
              </a:rPr>
              <a:t>en</a:t>
            </a:r>
            <a:r>
              <a:rPr lang="en-US" sz="1600" b="1" dirty="0">
                <a:latin typeface="+mj-lt"/>
              </a:rPr>
              <a:t>-US/docs/Web/CSS/</a:t>
            </a:r>
            <a:r>
              <a:rPr lang="en-US" sz="1600" b="1" dirty="0" err="1">
                <a:latin typeface="+mj-lt"/>
              </a:rPr>
              <a:t>CSS_Box_Model</a:t>
            </a:r>
            <a:r>
              <a:rPr lang="en-US" sz="1600" b="1" dirty="0">
                <a:latin typeface="+mj-lt"/>
              </a:rPr>
              <a:t>/</a:t>
            </a:r>
            <a:r>
              <a:rPr lang="en-US" sz="1600" b="1" dirty="0" err="1">
                <a:latin typeface="+mj-lt"/>
              </a:rPr>
              <a:t>Mastering_margin_collapsing</a:t>
            </a:r>
            <a:endParaRPr lang="en-US" sz="1600" b="1" dirty="0">
              <a:latin typeface="+mj-lt"/>
            </a:endParaRPr>
          </a:p>
        </p:txBody>
      </p:sp>
    </p:spTree>
    <p:extLst>
      <p:ext uri="{BB962C8B-B14F-4D97-AF65-F5344CB8AC3E}">
        <p14:creationId xmlns:p14="http://schemas.microsoft.com/office/powerpoint/2010/main" val="722456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7298" y="375180"/>
            <a:ext cx="6438122" cy="584775"/>
          </a:xfrm>
          <a:prstGeom prst="rect">
            <a:avLst/>
          </a:prstGeom>
        </p:spPr>
        <p:txBody>
          <a:bodyPr wrap="square">
            <a:spAutoFit/>
          </a:bodyPr>
          <a:lstStyle/>
          <a:p>
            <a:pPr algn="ctr"/>
            <a:r>
              <a:rPr lang="en-US" sz="3200" b="1" dirty="0">
                <a:latin typeface="+mj-lt"/>
              </a:rPr>
              <a:t>Content Box - Border Box</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02" y="1669141"/>
            <a:ext cx="3781496" cy="4469041"/>
          </a:xfrm>
          <a:prstGeom prst="rect">
            <a:avLst/>
          </a:prstGeom>
        </p:spPr>
      </p:pic>
      <p:sp>
        <p:nvSpPr>
          <p:cNvPr id="8" name="Rectangle 7">
            <a:extLst>
              <a:ext uri="{FF2B5EF4-FFF2-40B4-BE49-F238E27FC236}">
                <a16:creationId xmlns:a16="http://schemas.microsoft.com/office/drawing/2014/main" id="{87A73C84-2303-F04E-80C8-8F94B0E8C495}"/>
              </a:ext>
            </a:extLst>
          </p:cNvPr>
          <p:cNvSpPr/>
          <p:nvPr/>
        </p:nvSpPr>
        <p:spPr>
          <a:xfrm>
            <a:off x="2836506" y="6285230"/>
            <a:ext cx="7315199" cy="464871"/>
          </a:xfrm>
          <a:prstGeom prst="rect">
            <a:avLst/>
          </a:prstGeom>
        </p:spPr>
        <p:txBody>
          <a:bodyPr wrap="square">
            <a:spAutoFit/>
          </a:bodyPr>
          <a:lstStyle/>
          <a:p>
            <a:pPr algn="ctr">
              <a:lnSpc>
                <a:spcPct val="150000"/>
              </a:lnSpc>
            </a:pPr>
            <a:r>
              <a:rPr lang="da-DK" b="1" dirty="0" err="1"/>
              <a:t>https</a:t>
            </a:r>
            <a:r>
              <a:rPr lang="da-DK" b="1" dirty="0"/>
              <a:t>://www.w3schools.com/css/</a:t>
            </a:r>
            <a:r>
              <a:rPr lang="da-DK" b="1" dirty="0" err="1"/>
              <a:t>css_margin.asp</a:t>
            </a:r>
            <a:endParaRPr lang="en-US" dirty="0">
              <a:solidFill>
                <a:schemeClr val="tx1">
                  <a:lumMod val="75000"/>
                  <a:lumOff val="25000"/>
                </a:schemeClr>
              </a:solidFill>
            </a:endParaRPr>
          </a:p>
        </p:txBody>
      </p:sp>
      <p:pic>
        <p:nvPicPr>
          <p:cNvPr id="14" name="Picture 13">
            <a:extLst>
              <a:ext uri="{FF2B5EF4-FFF2-40B4-BE49-F238E27FC236}">
                <a16:creationId xmlns:a16="http://schemas.microsoft.com/office/drawing/2014/main" id="{2FB89BA9-0336-1E41-AB87-1931A71AC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822" y="1669141"/>
            <a:ext cx="3781496" cy="4469040"/>
          </a:xfrm>
          <a:prstGeom prst="rect">
            <a:avLst/>
          </a:prstGeom>
        </p:spPr>
      </p:pic>
    </p:spTree>
    <p:extLst>
      <p:ext uri="{BB962C8B-B14F-4D97-AF65-F5344CB8AC3E}">
        <p14:creationId xmlns:p14="http://schemas.microsoft.com/office/powerpoint/2010/main" val="1737842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5648" y="375180"/>
            <a:ext cx="4038680" cy="584775"/>
          </a:xfrm>
          <a:prstGeom prst="rect">
            <a:avLst/>
          </a:prstGeom>
        </p:spPr>
        <p:txBody>
          <a:bodyPr wrap="square">
            <a:spAutoFit/>
          </a:bodyPr>
          <a:lstStyle/>
          <a:p>
            <a:pPr algn="ctr"/>
            <a:r>
              <a:rPr lang="en-US" sz="3200" b="1" dirty="0">
                <a:latin typeface="+mj-lt"/>
              </a:rPr>
              <a:t>Resetting styles</a:t>
            </a:r>
          </a:p>
        </p:txBody>
      </p:sp>
      <p:sp>
        <p:nvSpPr>
          <p:cNvPr id="4" name="Rectangle 3"/>
          <p:cNvSpPr/>
          <p:nvPr/>
        </p:nvSpPr>
        <p:spPr>
          <a:xfrm>
            <a:off x="464483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36" y="1669141"/>
            <a:ext cx="9019835" cy="4649880"/>
          </a:xfrm>
          <a:prstGeom prst="rect">
            <a:avLst/>
          </a:prstGeom>
        </p:spPr>
      </p:pic>
      <p:sp>
        <p:nvSpPr>
          <p:cNvPr id="8" name="Rectangle 7">
            <a:extLst>
              <a:ext uri="{FF2B5EF4-FFF2-40B4-BE49-F238E27FC236}">
                <a16:creationId xmlns:a16="http://schemas.microsoft.com/office/drawing/2014/main" id="{FE282D23-64A2-3D44-9383-466CA75E8EB1}"/>
              </a:ext>
            </a:extLst>
          </p:cNvPr>
          <p:cNvSpPr/>
          <p:nvPr/>
        </p:nvSpPr>
        <p:spPr>
          <a:xfrm>
            <a:off x="9921849" y="3009899"/>
            <a:ext cx="4038680" cy="1200329"/>
          </a:xfrm>
          <a:prstGeom prst="rect">
            <a:avLst/>
          </a:prstGeom>
        </p:spPr>
        <p:txBody>
          <a:bodyPr wrap="square">
            <a:spAutoFit/>
          </a:bodyPr>
          <a:lstStyle/>
          <a:p>
            <a:r>
              <a:rPr lang="en" dirty="0"/>
              <a:t>* { margin: 0; </a:t>
            </a:r>
          </a:p>
          <a:p>
            <a:r>
              <a:rPr lang="en" dirty="0"/>
              <a:t>padding: 0;</a:t>
            </a:r>
          </a:p>
          <a:p>
            <a:r>
              <a:rPr lang="en" dirty="0"/>
              <a:t>box-sizing:</a:t>
            </a:r>
          </a:p>
          <a:p>
            <a:r>
              <a:rPr lang="en" dirty="0"/>
              <a:t>border-box; }</a:t>
            </a:r>
            <a:endParaRPr lang="en-US" b="1" dirty="0">
              <a:latin typeface="+mj-lt"/>
            </a:endParaRPr>
          </a:p>
        </p:txBody>
      </p:sp>
    </p:spTree>
    <p:extLst>
      <p:ext uri="{BB962C8B-B14F-4D97-AF65-F5344CB8AC3E}">
        <p14:creationId xmlns:p14="http://schemas.microsoft.com/office/powerpoint/2010/main" val="314622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30941" y="2140914"/>
            <a:ext cx="5019481" cy="390746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Rectangle 4"/>
          <p:cNvSpPr/>
          <p:nvPr/>
        </p:nvSpPr>
        <p:spPr>
          <a:xfrm>
            <a:off x="6095999" y="2140914"/>
            <a:ext cx="5019481" cy="390746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 name="Rectangle 30"/>
          <p:cNvSpPr/>
          <p:nvPr/>
        </p:nvSpPr>
        <p:spPr>
          <a:xfrm>
            <a:off x="2894608" y="833310"/>
            <a:ext cx="6402783" cy="584775"/>
          </a:xfrm>
          <a:prstGeom prst="rect">
            <a:avLst/>
          </a:prstGeom>
        </p:spPr>
        <p:txBody>
          <a:bodyPr wrap="square">
            <a:spAutoFit/>
          </a:bodyPr>
          <a:lstStyle/>
          <a:p>
            <a:pPr algn="ctr"/>
            <a:r>
              <a:rPr lang="en-US" sz="3200" b="1" dirty="0">
                <a:latin typeface="+mj-lt"/>
              </a:rPr>
              <a:t>CSS Selectors</a:t>
            </a:r>
          </a:p>
        </p:txBody>
      </p:sp>
      <p:sp>
        <p:nvSpPr>
          <p:cNvPr id="32" name="Rectangle 31"/>
          <p:cNvSpPr/>
          <p:nvPr/>
        </p:nvSpPr>
        <p:spPr>
          <a:xfrm>
            <a:off x="5745843" y="1756640"/>
            <a:ext cx="70031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Picture 15">
            <a:extLst>
              <a:ext uri="{FF2B5EF4-FFF2-40B4-BE49-F238E27FC236}">
                <a16:creationId xmlns:a16="http://schemas.microsoft.com/office/drawing/2014/main" id="{56F336AE-EA5A-B04B-88BC-6EC12C52D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528" y="2213163"/>
            <a:ext cx="4282306" cy="3762962"/>
          </a:xfrm>
          <a:prstGeom prst="rect">
            <a:avLst/>
          </a:prstGeom>
        </p:spPr>
      </p:pic>
      <p:pic>
        <p:nvPicPr>
          <p:cNvPr id="8" name="Picture 7">
            <a:extLst>
              <a:ext uri="{FF2B5EF4-FFF2-40B4-BE49-F238E27FC236}">
                <a16:creationId xmlns:a16="http://schemas.microsoft.com/office/drawing/2014/main" id="{12D84813-EC17-BC40-9B63-D0A369A4F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087" y="2223386"/>
            <a:ext cx="4650894" cy="3742516"/>
          </a:xfrm>
          <a:prstGeom prst="rect">
            <a:avLst/>
          </a:prstGeom>
        </p:spPr>
      </p:pic>
    </p:spTree>
    <p:extLst>
      <p:ext uri="{BB962C8B-B14F-4D97-AF65-F5344CB8AC3E}">
        <p14:creationId xmlns:p14="http://schemas.microsoft.com/office/powerpoint/2010/main" val="1767842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CSS selectors</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598" y="1826304"/>
            <a:ext cx="7239000" cy="4013521"/>
          </a:xfrm>
          <a:prstGeom prst="rect">
            <a:avLst/>
          </a:prstGeom>
        </p:spPr>
      </p:pic>
    </p:spTree>
    <p:extLst>
      <p:ext uri="{BB962C8B-B14F-4D97-AF65-F5344CB8AC3E}">
        <p14:creationId xmlns:p14="http://schemas.microsoft.com/office/powerpoint/2010/main" val="3404091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Use &lt;div&gt;s for styling and structuring</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598" y="1826304"/>
            <a:ext cx="7239000" cy="3660537"/>
          </a:xfrm>
          <a:prstGeom prst="rect">
            <a:avLst/>
          </a:prstGeom>
        </p:spPr>
      </p:pic>
      <p:sp>
        <p:nvSpPr>
          <p:cNvPr id="7" name="Rectangle 6">
            <a:extLst>
              <a:ext uri="{FF2B5EF4-FFF2-40B4-BE49-F238E27FC236}">
                <a16:creationId xmlns:a16="http://schemas.microsoft.com/office/drawing/2014/main" id="{15DE32D8-5E95-3147-9E0C-5BD109CE531F}"/>
              </a:ext>
            </a:extLst>
          </p:cNvPr>
          <p:cNvSpPr/>
          <p:nvPr/>
        </p:nvSpPr>
        <p:spPr>
          <a:xfrm>
            <a:off x="9203093" y="2779409"/>
            <a:ext cx="8117633" cy="1754326"/>
          </a:xfrm>
          <a:prstGeom prst="rect">
            <a:avLst/>
          </a:prstGeom>
        </p:spPr>
        <p:txBody>
          <a:bodyPr wrap="square">
            <a:spAutoFit/>
          </a:bodyPr>
          <a:lstStyle/>
          <a:p>
            <a:r>
              <a:rPr lang="en" dirty="0"/>
              <a:t>&lt;div class=“container”&gt;</a:t>
            </a:r>
          </a:p>
          <a:p>
            <a:r>
              <a:rPr lang="en" dirty="0"/>
              <a:t>&lt;h1&gt;title&lt;/h1&gt;</a:t>
            </a:r>
          </a:p>
          <a:p>
            <a:r>
              <a:rPr lang="en" dirty="0"/>
              <a:t>&lt;p&gt;text&lt;/p&gt;</a:t>
            </a:r>
          </a:p>
          <a:p>
            <a:r>
              <a:rPr lang="en" dirty="0"/>
              <a:t>&lt;p&gt;text&lt;/p&gt;</a:t>
            </a:r>
          </a:p>
          <a:p>
            <a:r>
              <a:rPr lang="en" dirty="0"/>
              <a:t>&lt;/div&gt;</a:t>
            </a:r>
          </a:p>
          <a:p>
            <a:endParaRPr lang="en-US" b="1" dirty="0">
              <a:latin typeface="+mj-lt"/>
            </a:endParaRPr>
          </a:p>
        </p:txBody>
      </p:sp>
    </p:spTree>
    <p:extLst>
      <p:ext uri="{BB962C8B-B14F-4D97-AF65-F5344CB8AC3E}">
        <p14:creationId xmlns:p14="http://schemas.microsoft.com/office/powerpoint/2010/main" val="93747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CSS rules are Reusable</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217" y="1826304"/>
            <a:ext cx="6401761" cy="3660537"/>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1701280" y="5836489"/>
            <a:ext cx="8117633" cy="646331"/>
          </a:xfrm>
          <a:prstGeom prst="rect">
            <a:avLst/>
          </a:prstGeom>
        </p:spPr>
        <p:txBody>
          <a:bodyPr wrap="square">
            <a:spAutoFit/>
          </a:bodyPr>
          <a:lstStyle/>
          <a:p>
            <a:pPr algn="ctr"/>
            <a:r>
              <a:rPr lang="en" dirty="0"/>
              <a:t>&lt;div class='button'&gt;Button One&lt;/div&gt; </a:t>
            </a:r>
          </a:p>
          <a:p>
            <a:pPr algn="ctr"/>
            <a:r>
              <a:rPr lang="en" dirty="0"/>
              <a:t>&lt;div class='button'&gt;Button Two&lt;/div&gt;</a:t>
            </a:r>
            <a:endParaRPr lang="en-US" b="1" dirty="0">
              <a:latin typeface="+mj-lt"/>
            </a:endParaRPr>
          </a:p>
        </p:txBody>
      </p:sp>
    </p:spTree>
    <p:extLst>
      <p:ext uri="{BB962C8B-B14F-4D97-AF65-F5344CB8AC3E}">
        <p14:creationId xmlns:p14="http://schemas.microsoft.com/office/powerpoint/2010/main" val="3817127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Web Development</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313992" y="1479549"/>
            <a:ext cx="7539136" cy="50640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1725973"/>
            <a:ext cx="7239000" cy="4512310"/>
          </a:xfrm>
          <a:prstGeom prst="rect">
            <a:avLst/>
          </a:prstGeom>
        </p:spPr>
      </p:pic>
    </p:spTree>
    <p:extLst>
      <p:ext uri="{BB962C8B-B14F-4D97-AF65-F5344CB8AC3E}">
        <p14:creationId xmlns:p14="http://schemas.microsoft.com/office/powerpoint/2010/main" val="2217604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621486" cy="1077218"/>
          </a:xfrm>
          <a:prstGeom prst="rect">
            <a:avLst/>
          </a:prstGeom>
        </p:spPr>
        <p:txBody>
          <a:bodyPr wrap="square">
            <a:spAutoFit/>
          </a:bodyPr>
          <a:lstStyle/>
          <a:p>
            <a:pPr algn="ctr"/>
            <a:r>
              <a:rPr lang="en-US" sz="3200" b="1" dirty="0">
                <a:latin typeface="+mj-lt"/>
              </a:rPr>
              <a:t>One html element takes</a:t>
            </a:r>
          </a:p>
          <a:p>
            <a:pPr algn="ctr"/>
            <a:r>
              <a:rPr lang="en-US" sz="3200" b="1" dirty="0">
                <a:latin typeface="+mj-lt"/>
              </a:rPr>
              <a:t>more than one CSS rule</a:t>
            </a:r>
          </a:p>
        </p:txBody>
      </p:sp>
      <p:sp>
        <p:nvSpPr>
          <p:cNvPr id="4" name="Rectangle 3"/>
          <p:cNvSpPr/>
          <p:nvPr/>
        </p:nvSpPr>
        <p:spPr>
          <a:xfrm>
            <a:off x="5409941" y="1517660"/>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217" y="2018524"/>
            <a:ext cx="6401761" cy="3276097"/>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1701280" y="5836489"/>
            <a:ext cx="8117633" cy="646331"/>
          </a:xfrm>
          <a:prstGeom prst="rect">
            <a:avLst/>
          </a:prstGeom>
        </p:spPr>
        <p:txBody>
          <a:bodyPr wrap="square">
            <a:spAutoFit/>
          </a:bodyPr>
          <a:lstStyle/>
          <a:p>
            <a:pPr algn="ctr"/>
            <a:r>
              <a:rPr lang="en" dirty="0"/>
              <a:t>&lt;div class='button red'&gt;Button One&lt;/div&gt; </a:t>
            </a:r>
            <a:br>
              <a:rPr lang="en" dirty="0"/>
            </a:br>
            <a:endParaRPr lang="en-US" b="1" dirty="0">
              <a:latin typeface="+mj-lt"/>
            </a:endParaRPr>
          </a:p>
        </p:txBody>
      </p:sp>
      <p:sp>
        <p:nvSpPr>
          <p:cNvPr id="8" name="Rectangle 7">
            <a:extLst>
              <a:ext uri="{FF2B5EF4-FFF2-40B4-BE49-F238E27FC236}">
                <a16:creationId xmlns:a16="http://schemas.microsoft.com/office/drawing/2014/main" id="{73F3C418-A80D-3D4D-A553-FB72FF7E8313}"/>
              </a:ext>
            </a:extLst>
          </p:cNvPr>
          <p:cNvSpPr/>
          <p:nvPr/>
        </p:nvSpPr>
        <p:spPr>
          <a:xfrm>
            <a:off x="1701280" y="6172391"/>
            <a:ext cx="8117633" cy="646331"/>
          </a:xfrm>
          <a:prstGeom prst="rect">
            <a:avLst/>
          </a:prstGeom>
        </p:spPr>
        <p:txBody>
          <a:bodyPr wrap="square">
            <a:spAutoFit/>
          </a:bodyPr>
          <a:lstStyle/>
          <a:p>
            <a:pPr algn="ctr"/>
            <a:r>
              <a:rPr lang="en" dirty="0"/>
              <a:t>&lt;div class=‘red button'&gt;Button Two&lt;/div&gt; </a:t>
            </a:r>
            <a:br>
              <a:rPr lang="en" dirty="0"/>
            </a:br>
            <a:endParaRPr lang="en-US" b="1" dirty="0">
              <a:latin typeface="+mj-lt"/>
            </a:endParaRPr>
          </a:p>
        </p:txBody>
      </p:sp>
      <p:sp>
        <p:nvSpPr>
          <p:cNvPr id="11" name="Rectangle 10">
            <a:extLst>
              <a:ext uri="{FF2B5EF4-FFF2-40B4-BE49-F238E27FC236}">
                <a16:creationId xmlns:a16="http://schemas.microsoft.com/office/drawing/2014/main" id="{4DC1360B-2E1E-0641-990D-710F8D8FA542}"/>
              </a:ext>
            </a:extLst>
          </p:cNvPr>
          <p:cNvSpPr/>
          <p:nvPr/>
        </p:nvSpPr>
        <p:spPr>
          <a:xfrm>
            <a:off x="1701280" y="5388620"/>
            <a:ext cx="8117633" cy="369332"/>
          </a:xfrm>
          <a:prstGeom prst="rect">
            <a:avLst/>
          </a:prstGeom>
        </p:spPr>
        <p:txBody>
          <a:bodyPr wrap="square">
            <a:spAutoFit/>
          </a:bodyPr>
          <a:lstStyle/>
          <a:p>
            <a:pPr algn="ctr"/>
            <a:r>
              <a:rPr lang="en" dirty="0">
                <a:solidFill>
                  <a:srgbClr val="C00000"/>
                </a:solidFill>
              </a:rPr>
              <a:t>Order doesn’t matter in html / but do in </a:t>
            </a:r>
            <a:r>
              <a:rPr lang="en" dirty="0" err="1">
                <a:solidFill>
                  <a:srgbClr val="C00000"/>
                </a:solidFill>
              </a:rPr>
              <a:t>css</a:t>
            </a:r>
            <a:endParaRPr lang="en-US" b="1" dirty="0">
              <a:solidFill>
                <a:srgbClr val="C00000"/>
              </a:solidFill>
              <a:latin typeface="+mj-lt"/>
            </a:endParaRPr>
          </a:p>
        </p:txBody>
      </p:sp>
    </p:spTree>
    <p:extLst>
      <p:ext uri="{BB962C8B-B14F-4D97-AF65-F5344CB8AC3E}">
        <p14:creationId xmlns:p14="http://schemas.microsoft.com/office/powerpoint/2010/main" val="120594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Descendant selectors</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217" y="2088962"/>
            <a:ext cx="6401761" cy="3135221"/>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843345" y="5224183"/>
            <a:ext cx="8117633" cy="369332"/>
          </a:xfrm>
          <a:prstGeom prst="rect">
            <a:avLst/>
          </a:prstGeom>
        </p:spPr>
        <p:txBody>
          <a:bodyPr wrap="square">
            <a:spAutoFit/>
          </a:bodyPr>
          <a:lstStyle/>
          <a:p>
            <a:pPr algn="ctr"/>
            <a:r>
              <a:rPr lang="en" dirty="0"/>
              <a:t>&lt;h1&gt; here is &lt;</a:t>
            </a:r>
            <a:r>
              <a:rPr lang="en" dirty="0" err="1"/>
              <a:t>em</a:t>
            </a:r>
            <a:r>
              <a:rPr lang="en" dirty="0"/>
              <a:t>&gt;text&lt;/</a:t>
            </a:r>
            <a:r>
              <a:rPr lang="en" dirty="0" err="1"/>
              <a:t>em</a:t>
            </a:r>
            <a:r>
              <a:rPr lang="en" dirty="0"/>
              <a:t>&gt; about..&lt;/h1&gt;</a:t>
            </a:r>
          </a:p>
        </p:txBody>
      </p:sp>
      <p:sp>
        <p:nvSpPr>
          <p:cNvPr id="13" name="Rectangle 12">
            <a:extLst>
              <a:ext uri="{FF2B5EF4-FFF2-40B4-BE49-F238E27FC236}">
                <a16:creationId xmlns:a16="http://schemas.microsoft.com/office/drawing/2014/main" id="{0171E62B-4290-6F4E-A6AC-69BA8345EB58}"/>
              </a:ext>
            </a:extLst>
          </p:cNvPr>
          <p:cNvSpPr/>
          <p:nvPr/>
        </p:nvSpPr>
        <p:spPr>
          <a:xfrm>
            <a:off x="2877418" y="5662444"/>
            <a:ext cx="8117633" cy="923330"/>
          </a:xfrm>
          <a:prstGeom prst="rect">
            <a:avLst/>
          </a:prstGeom>
        </p:spPr>
        <p:txBody>
          <a:bodyPr wrap="square">
            <a:spAutoFit/>
          </a:bodyPr>
          <a:lstStyle/>
          <a:p>
            <a:r>
              <a:rPr lang="da-DK" dirty="0"/>
              <a:t>H</a:t>
            </a:r>
            <a:r>
              <a:rPr lang="en" dirty="0"/>
              <a:t>1 </a:t>
            </a:r>
            <a:r>
              <a:rPr lang="en" dirty="0" err="1"/>
              <a:t>em</a:t>
            </a:r>
            <a:r>
              <a:rPr lang="en" dirty="0"/>
              <a:t> {</a:t>
            </a:r>
          </a:p>
          <a:p>
            <a:r>
              <a:rPr lang="da-DK" dirty="0"/>
              <a:t>F</a:t>
            </a:r>
            <a:r>
              <a:rPr lang="en" dirty="0" err="1"/>
              <a:t>ont</a:t>
            </a:r>
            <a:r>
              <a:rPr lang="en" dirty="0"/>
              <a:t>-size: 1em </a:t>
            </a:r>
          </a:p>
          <a:p>
            <a:r>
              <a:rPr lang="en" dirty="0"/>
              <a:t>}</a:t>
            </a:r>
          </a:p>
        </p:txBody>
      </p:sp>
    </p:spTree>
    <p:extLst>
      <p:ext uri="{BB962C8B-B14F-4D97-AF65-F5344CB8AC3E}">
        <p14:creationId xmlns:p14="http://schemas.microsoft.com/office/powerpoint/2010/main" val="177880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Child Combinator</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313992" y="1479549"/>
            <a:ext cx="7539136" cy="506400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1511978"/>
            <a:ext cx="7239000" cy="4940300"/>
          </a:xfrm>
          <a:prstGeom prst="rect">
            <a:avLst/>
          </a:prstGeom>
        </p:spPr>
      </p:pic>
    </p:spTree>
    <p:extLst>
      <p:ext uri="{BB962C8B-B14F-4D97-AF65-F5344CB8AC3E}">
        <p14:creationId xmlns:p14="http://schemas.microsoft.com/office/powerpoint/2010/main" val="281291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1697" y="375180"/>
            <a:ext cx="5131837" cy="584775"/>
          </a:xfrm>
          <a:prstGeom prst="rect">
            <a:avLst/>
          </a:prstGeom>
        </p:spPr>
        <p:txBody>
          <a:bodyPr wrap="square">
            <a:spAutoFit/>
          </a:bodyPr>
          <a:lstStyle/>
          <a:p>
            <a:pPr algn="ctr"/>
            <a:r>
              <a:rPr lang="en-US" sz="3200" b="1" dirty="0">
                <a:latin typeface="+mj-lt"/>
              </a:rPr>
              <a:t>Adjacent Sibling Combinator</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313992" y="1826304"/>
            <a:ext cx="7539136" cy="420314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096178"/>
            <a:ext cx="7239000" cy="3771899"/>
          </a:xfrm>
          <a:prstGeom prst="rect">
            <a:avLst/>
          </a:prstGeom>
        </p:spPr>
      </p:pic>
    </p:spTree>
    <p:extLst>
      <p:ext uri="{BB962C8B-B14F-4D97-AF65-F5344CB8AC3E}">
        <p14:creationId xmlns:p14="http://schemas.microsoft.com/office/powerpoint/2010/main" val="2278382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1697" y="375180"/>
            <a:ext cx="5131837" cy="584775"/>
          </a:xfrm>
          <a:prstGeom prst="rect">
            <a:avLst/>
          </a:prstGeom>
        </p:spPr>
        <p:txBody>
          <a:bodyPr wrap="square">
            <a:spAutoFit/>
          </a:bodyPr>
          <a:lstStyle/>
          <a:p>
            <a:pPr algn="ctr"/>
            <a:r>
              <a:rPr lang="en-US" sz="3200" b="1" dirty="0">
                <a:latin typeface="+mj-lt"/>
              </a:rPr>
              <a:t>General Sibling Combinator</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313992" y="1826304"/>
            <a:ext cx="7539136" cy="420314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1" y="2096178"/>
            <a:ext cx="7238998" cy="3771899"/>
          </a:xfrm>
          <a:prstGeom prst="rect">
            <a:avLst/>
          </a:prstGeom>
        </p:spPr>
      </p:pic>
    </p:spTree>
    <p:extLst>
      <p:ext uri="{BB962C8B-B14F-4D97-AF65-F5344CB8AC3E}">
        <p14:creationId xmlns:p14="http://schemas.microsoft.com/office/powerpoint/2010/main" val="426595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Pseudo-classes for links</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58" y="1765893"/>
            <a:ext cx="8031280" cy="3043102"/>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1993900" y="4564007"/>
            <a:ext cx="8117633" cy="1200329"/>
          </a:xfrm>
          <a:prstGeom prst="rect">
            <a:avLst/>
          </a:prstGeom>
        </p:spPr>
        <p:txBody>
          <a:bodyPr wrap="square">
            <a:spAutoFit/>
          </a:bodyPr>
          <a:lstStyle/>
          <a:p>
            <a:r>
              <a:rPr lang="en" dirty="0"/>
              <a:t>:link – A link the user has never visited.</a:t>
            </a:r>
          </a:p>
          <a:p>
            <a:r>
              <a:rPr lang="en" dirty="0"/>
              <a:t>:visited – A link the user has visited before.</a:t>
            </a:r>
          </a:p>
          <a:p>
            <a:r>
              <a:rPr lang="en" dirty="0"/>
              <a:t>:hover – A link with the user’s mouse over it.</a:t>
            </a:r>
          </a:p>
          <a:p>
            <a:r>
              <a:rPr lang="en" dirty="0"/>
              <a:t>:active – A link that’s being pressed down by a mouse (or finger).</a:t>
            </a:r>
          </a:p>
        </p:txBody>
      </p:sp>
      <p:sp>
        <p:nvSpPr>
          <p:cNvPr id="11" name="Rectangle 10">
            <a:extLst>
              <a:ext uri="{FF2B5EF4-FFF2-40B4-BE49-F238E27FC236}">
                <a16:creationId xmlns:a16="http://schemas.microsoft.com/office/drawing/2014/main" id="{5DE5F118-B439-6A4F-AB03-6F08B77ECA1E}"/>
              </a:ext>
            </a:extLst>
          </p:cNvPr>
          <p:cNvSpPr/>
          <p:nvPr/>
        </p:nvSpPr>
        <p:spPr>
          <a:xfrm>
            <a:off x="1993900" y="6071177"/>
            <a:ext cx="8117633" cy="369332"/>
          </a:xfrm>
          <a:prstGeom prst="rect">
            <a:avLst/>
          </a:prstGeom>
        </p:spPr>
        <p:txBody>
          <a:bodyPr wrap="square">
            <a:spAutoFit/>
          </a:bodyPr>
          <a:lstStyle/>
          <a:p>
            <a:r>
              <a:rPr lang="en" b="1" dirty="0" err="1"/>
              <a:t>a</a:t>
            </a:r>
            <a:r>
              <a:rPr lang="en" dirty="0" err="1"/>
              <a:t>:visited:hover</a:t>
            </a:r>
            <a:r>
              <a:rPr lang="en" dirty="0"/>
              <a:t> { color: orange; }</a:t>
            </a:r>
          </a:p>
        </p:txBody>
      </p:sp>
      <p:sp>
        <p:nvSpPr>
          <p:cNvPr id="14" name="Rectangle 13">
            <a:extLst>
              <a:ext uri="{FF2B5EF4-FFF2-40B4-BE49-F238E27FC236}">
                <a16:creationId xmlns:a16="http://schemas.microsoft.com/office/drawing/2014/main" id="{A367C67E-3F01-9542-A255-1853CEED0696}"/>
              </a:ext>
            </a:extLst>
          </p:cNvPr>
          <p:cNvSpPr/>
          <p:nvPr/>
        </p:nvSpPr>
        <p:spPr>
          <a:xfrm>
            <a:off x="5987402" y="6071177"/>
            <a:ext cx="8117633" cy="369332"/>
          </a:xfrm>
          <a:prstGeom prst="rect">
            <a:avLst/>
          </a:prstGeom>
        </p:spPr>
        <p:txBody>
          <a:bodyPr wrap="square">
            <a:spAutoFit/>
          </a:bodyPr>
          <a:lstStyle/>
          <a:p>
            <a:r>
              <a:rPr lang="en" b="1" dirty="0" err="1"/>
              <a:t>a</a:t>
            </a:r>
            <a:r>
              <a:rPr lang="en" dirty="0" err="1"/>
              <a:t>:hover</a:t>
            </a:r>
            <a:r>
              <a:rPr lang="en" dirty="0"/>
              <a:t> { color: orange; }</a:t>
            </a:r>
          </a:p>
        </p:txBody>
      </p:sp>
    </p:spTree>
    <p:extLst>
      <p:ext uri="{BB962C8B-B14F-4D97-AF65-F5344CB8AC3E}">
        <p14:creationId xmlns:p14="http://schemas.microsoft.com/office/powerpoint/2010/main" val="1593879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Pseudo-classes for structure</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5F118-B439-6A4F-AB03-6F08B77ECA1E}"/>
              </a:ext>
            </a:extLst>
          </p:cNvPr>
          <p:cNvSpPr/>
          <p:nvPr/>
        </p:nvSpPr>
        <p:spPr>
          <a:xfrm>
            <a:off x="565136" y="1864103"/>
            <a:ext cx="8117633" cy="2554545"/>
          </a:xfrm>
          <a:prstGeom prst="rect">
            <a:avLst/>
          </a:prstGeom>
        </p:spPr>
        <p:txBody>
          <a:bodyPr wrap="square">
            <a:spAutoFit/>
          </a:bodyPr>
          <a:lstStyle/>
          <a:p>
            <a:r>
              <a:rPr lang="da-DK" sz="2000" b="1" dirty="0" err="1"/>
              <a:t>p</a:t>
            </a:r>
            <a:r>
              <a:rPr lang="da-DK" sz="2000" dirty="0" err="1"/>
              <a:t>:last-of-type</a:t>
            </a:r>
            <a:r>
              <a:rPr lang="da-DK" sz="2000" dirty="0"/>
              <a:t> { margin-</a:t>
            </a:r>
            <a:r>
              <a:rPr lang="da-DK" sz="2000" dirty="0" err="1"/>
              <a:t>bottom</a:t>
            </a:r>
            <a:r>
              <a:rPr lang="da-DK" sz="2000" dirty="0"/>
              <a:t>: 50px; }</a:t>
            </a:r>
          </a:p>
          <a:p>
            <a:endParaRPr lang="da-DK" sz="2000" dirty="0"/>
          </a:p>
          <a:p>
            <a:r>
              <a:rPr lang="en" sz="2000" b="1" dirty="0" err="1"/>
              <a:t>p</a:t>
            </a:r>
            <a:r>
              <a:rPr lang="en" sz="2000" dirty="0" err="1"/>
              <a:t>:first-of-type</a:t>
            </a:r>
            <a:r>
              <a:rPr lang="en" sz="2000" dirty="0"/>
              <a:t> { color: #7E8184; font-style: italic; }</a:t>
            </a:r>
          </a:p>
          <a:p>
            <a:endParaRPr lang="en" sz="2000" dirty="0"/>
          </a:p>
          <a:p>
            <a:r>
              <a:rPr lang="en" dirty="0"/>
              <a:t>.page</a:t>
            </a:r>
            <a:r>
              <a:rPr lang="en" sz="2000" dirty="0"/>
              <a:t> &gt; </a:t>
            </a:r>
            <a:r>
              <a:rPr lang="en" sz="2000" b="1" dirty="0" err="1"/>
              <a:t>p</a:t>
            </a:r>
            <a:r>
              <a:rPr lang="en" sz="2000" dirty="0" err="1"/>
              <a:t>:first-of-type</a:t>
            </a:r>
            <a:r>
              <a:rPr lang="en" sz="2000" dirty="0"/>
              <a:t> {</a:t>
            </a:r>
          </a:p>
          <a:p>
            <a:pPr lvl="1"/>
            <a:r>
              <a:rPr lang="en" dirty="0"/>
              <a:t>color</a:t>
            </a:r>
            <a:r>
              <a:rPr lang="en" sz="2000" dirty="0"/>
              <a:t>: #7E8184;</a:t>
            </a:r>
          </a:p>
          <a:p>
            <a:pPr lvl="1"/>
            <a:r>
              <a:rPr lang="en" dirty="0"/>
              <a:t>font-style</a:t>
            </a:r>
            <a:r>
              <a:rPr lang="en" sz="2000" dirty="0"/>
              <a:t>: italic;</a:t>
            </a:r>
          </a:p>
          <a:p>
            <a:r>
              <a:rPr lang="en" sz="2000" dirty="0"/>
              <a:t>}</a:t>
            </a:r>
          </a:p>
        </p:txBody>
      </p:sp>
      <p:pic>
        <p:nvPicPr>
          <p:cNvPr id="5" name="Picture 4">
            <a:extLst>
              <a:ext uri="{FF2B5EF4-FFF2-40B4-BE49-F238E27FC236}">
                <a16:creationId xmlns:a16="http://schemas.microsoft.com/office/drawing/2014/main" id="{AD253EB6-1AC3-2D40-92B8-AE749631B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035" y="1106782"/>
            <a:ext cx="7404154" cy="5031696"/>
          </a:xfrm>
          <a:prstGeom prst="rect">
            <a:avLst/>
          </a:prstGeom>
        </p:spPr>
      </p:pic>
    </p:spTree>
    <p:extLst>
      <p:ext uri="{BB962C8B-B14F-4D97-AF65-F5344CB8AC3E}">
        <p14:creationId xmlns:p14="http://schemas.microsoft.com/office/powerpoint/2010/main" val="346452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7288" y="393841"/>
            <a:ext cx="8117633" cy="584775"/>
          </a:xfrm>
          <a:prstGeom prst="rect">
            <a:avLst/>
          </a:prstGeom>
        </p:spPr>
        <p:txBody>
          <a:bodyPr wrap="square">
            <a:spAutoFit/>
          </a:bodyPr>
          <a:lstStyle/>
          <a:p>
            <a:pPr algn="ctr"/>
            <a:r>
              <a:rPr lang="en-US" sz="3200" b="1" dirty="0">
                <a:latin typeface="+mj-lt"/>
              </a:rPr>
              <a:t>CSS Position</a:t>
            </a:r>
          </a:p>
        </p:txBody>
      </p:sp>
      <p:sp>
        <p:nvSpPr>
          <p:cNvPr id="4" name="Rectangle 3"/>
          <p:cNvSpPr/>
          <p:nvPr/>
        </p:nvSpPr>
        <p:spPr>
          <a:xfrm>
            <a:off x="5649686" y="112538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803" y="2054899"/>
            <a:ext cx="10122158" cy="3677716"/>
          </a:xfrm>
          <a:prstGeom prst="rect">
            <a:avLst/>
          </a:prstGeom>
        </p:spPr>
      </p:pic>
    </p:spTree>
    <p:extLst>
      <p:ext uri="{BB962C8B-B14F-4D97-AF65-F5344CB8AC3E}">
        <p14:creationId xmlns:p14="http://schemas.microsoft.com/office/powerpoint/2010/main" val="428756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1633" y="1241529"/>
            <a:ext cx="8117633" cy="584775"/>
          </a:xfrm>
          <a:prstGeom prst="rect">
            <a:avLst/>
          </a:prstGeom>
        </p:spPr>
        <p:txBody>
          <a:bodyPr wrap="square">
            <a:spAutoFit/>
          </a:bodyPr>
          <a:lstStyle/>
          <a:p>
            <a:pPr algn="ctr"/>
            <a:r>
              <a:rPr lang="en-US" sz="3200" b="1" dirty="0">
                <a:latin typeface="+mj-lt"/>
              </a:rPr>
              <a:t>Relative position</a:t>
            </a:r>
          </a:p>
        </p:txBody>
      </p:sp>
      <p:sp>
        <p:nvSpPr>
          <p:cNvPr id="4" name="Rectangle 3"/>
          <p:cNvSpPr/>
          <p:nvPr/>
        </p:nvSpPr>
        <p:spPr>
          <a:xfrm>
            <a:off x="1820765" y="1973073"/>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5F118-B439-6A4F-AB03-6F08B77ECA1E}"/>
              </a:ext>
            </a:extLst>
          </p:cNvPr>
          <p:cNvSpPr/>
          <p:nvPr/>
        </p:nvSpPr>
        <p:spPr>
          <a:xfrm>
            <a:off x="4919676" y="447976"/>
            <a:ext cx="6771935" cy="3050194"/>
          </a:xfrm>
          <a:prstGeom prst="rect">
            <a:avLst/>
          </a:prstGeom>
        </p:spPr>
        <p:txBody>
          <a:bodyPr wrap="square">
            <a:spAutoFit/>
          </a:bodyPr>
          <a:lstStyle/>
          <a:p>
            <a:pPr marL="285750" indent="-285750">
              <a:lnSpc>
                <a:spcPct val="150000"/>
              </a:lnSpc>
              <a:buFont typeface="Arial" panose="020B0604020202020204" pitchFamily="34" charset="0"/>
              <a:buChar char="•"/>
            </a:pPr>
            <a:r>
              <a:rPr lang="en" dirty="0"/>
              <a:t>Elements around  </a:t>
            </a:r>
            <a:r>
              <a:rPr lang="en" dirty="0">
                <a:solidFill>
                  <a:srgbClr val="C00000"/>
                </a:solidFill>
              </a:rPr>
              <a:t>relative </a:t>
            </a:r>
            <a:r>
              <a:rPr lang="en" dirty="0"/>
              <a:t>stay</a:t>
            </a:r>
            <a:r>
              <a:rPr lang="en" dirty="0">
                <a:solidFill>
                  <a:srgbClr val="C00000"/>
                </a:solidFill>
              </a:rPr>
              <a:t> </a:t>
            </a:r>
            <a:r>
              <a:rPr lang="en" dirty="0"/>
              <a:t>where they would normally appear</a:t>
            </a:r>
          </a:p>
          <a:p>
            <a:pPr marL="342900" indent="-342900">
              <a:lnSpc>
                <a:spcPct val="150000"/>
              </a:lnSpc>
              <a:buFont typeface="Arial" panose="020B0604020202020204" pitchFamily="34" charset="0"/>
              <a:buChar char="•"/>
            </a:pPr>
            <a:r>
              <a:rPr lang="en" dirty="0">
                <a:solidFill>
                  <a:srgbClr val="C00000"/>
                </a:solidFill>
              </a:rPr>
              <a:t>top</a:t>
            </a:r>
            <a:r>
              <a:rPr lang="en" dirty="0"/>
              <a:t> and </a:t>
            </a:r>
            <a:r>
              <a:rPr lang="en" dirty="0">
                <a:solidFill>
                  <a:srgbClr val="C00000"/>
                </a:solidFill>
              </a:rPr>
              <a:t>left</a:t>
            </a:r>
            <a:r>
              <a:rPr lang="en" dirty="0"/>
              <a:t> properties let you define how far it’s offset from its original static position</a:t>
            </a:r>
          </a:p>
          <a:p>
            <a:pPr marL="342900" indent="-342900">
              <a:lnSpc>
                <a:spcPct val="150000"/>
              </a:lnSpc>
              <a:buFont typeface="Arial" panose="020B0604020202020204" pitchFamily="34" charset="0"/>
              <a:buChar char="•"/>
            </a:pPr>
            <a:r>
              <a:rPr lang="en" dirty="0"/>
              <a:t>Relative positioning works similarly to margins </a:t>
            </a:r>
            <a:r>
              <a:rPr lang="en" dirty="0">
                <a:solidFill>
                  <a:srgbClr val="C00000"/>
                </a:solidFill>
              </a:rPr>
              <a:t>without</a:t>
            </a:r>
            <a:r>
              <a:rPr lang="en" dirty="0"/>
              <a:t> effecting the surrounding elements</a:t>
            </a:r>
          </a:p>
          <a:p>
            <a:pPr marL="342900" indent="-342900">
              <a:lnSpc>
                <a:spcPct val="150000"/>
              </a:lnSpc>
              <a:buFont typeface="Arial" panose="020B0604020202020204" pitchFamily="34" charset="0"/>
              <a:buChar char="•"/>
            </a:pPr>
            <a:r>
              <a:rPr lang="en" dirty="0"/>
              <a:t>The top and left properties measure from the original box’s top and left edges, respectively</a:t>
            </a:r>
          </a:p>
        </p:txBody>
      </p:sp>
      <p:pic>
        <p:nvPicPr>
          <p:cNvPr id="5" name="Picture 4">
            <a:extLst>
              <a:ext uri="{FF2B5EF4-FFF2-40B4-BE49-F238E27FC236}">
                <a16:creationId xmlns:a16="http://schemas.microsoft.com/office/drawing/2014/main" id="{AD253EB6-1AC3-2D40-92B8-AE749631B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11" y="2750351"/>
            <a:ext cx="7404154" cy="4121645"/>
          </a:xfrm>
          <a:prstGeom prst="rect">
            <a:avLst/>
          </a:prstGeom>
        </p:spPr>
      </p:pic>
    </p:spTree>
    <p:extLst>
      <p:ext uri="{BB962C8B-B14F-4D97-AF65-F5344CB8AC3E}">
        <p14:creationId xmlns:p14="http://schemas.microsoft.com/office/powerpoint/2010/main" val="2009875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41714" y="1082458"/>
            <a:ext cx="8117633" cy="584775"/>
          </a:xfrm>
          <a:prstGeom prst="rect">
            <a:avLst/>
          </a:prstGeom>
        </p:spPr>
        <p:txBody>
          <a:bodyPr wrap="square">
            <a:spAutoFit/>
          </a:bodyPr>
          <a:lstStyle/>
          <a:p>
            <a:pPr algn="ctr"/>
            <a:r>
              <a:rPr lang="en-US" sz="3200" b="1" dirty="0">
                <a:latin typeface="+mj-lt"/>
              </a:rPr>
              <a:t>Absolute position</a:t>
            </a:r>
          </a:p>
        </p:txBody>
      </p:sp>
      <p:sp>
        <p:nvSpPr>
          <p:cNvPr id="4" name="Rectangle 3"/>
          <p:cNvSpPr/>
          <p:nvPr/>
        </p:nvSpPr>
        <p:spPr>
          <a:xfrm>
            <a:off x="2100684" y="1814002"/>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5F118-B439-6A4F-AB03-6F08B77ECA1E}"/>
              </a:ext>
            </a:extLst>
          </p:cNvPr>
          <p:cNvSpPr/>
          <p:nvPr/>
        </p:nvSpPr>
        <p:spPr>
          <a:xfrm>
            <a:off x="4765479" y="2574503"/>
            <a:ext cx="6771935" cy="1708994"/>
          </a:xfrm>
          <a:prstGeom prst="rect">
            <a:avLst/>
          </a:prstGeom>
        </p:spPr>
        <p:txBody>
          <a:bodyPr wrap="square">
            <a:spAutoFit/>
          </a:bodyPr>
          <a:lstStyle/>
          <a:p>
            <a:pPr marL="285750" indent="-285750">
              <a:lnSpc>
                <a:spcPct val="150000"/>
              </a:lnSpc>
              <a:buFont typeface="Arial" panose="020B0604020202020204" pitchFamily="34" charset="0"/>
              <a:buChar char="•"/>
            </a:pPr>
            <a:r>
              <a:rPr lang="en" dirty="0"/>
              <a:t>like relative positioning, but the offset is </a:t>
            </a:r>
            <a:r>
              <a:rPr lang="en" dirty="0">
                <a:solidFill>
                  <a:srgbClr val="C00000"/>
                </a:solidFill>
              </a:rPr>
              <a:t>relative</a:t>
            </a:r>
            <a:r>
              <a:rPr lang="en" dirty="0"/>
              <a:t> to </a:t>
            </a:r>
            <a:r>
              <a:rPr lang="en" dirty="0">
                <a:solidFill>
                  <a:srgbClr val="C00000"/>
                </a:solidFill>
              </a:rPr>
              <a:t>the entire browser</a:t>
            </a:r>
            <a:r>
              <a:rPr lang="en" dirty="0"/>
              <a:t> window</a:t>
            </a:r>
          </a:p>
          <a:p>
            <a:pPr marL="285750" indent="-285750">
              <a:lnSpc>
                <a:spcPct val="150000"/>
              </a:lnSpc>
              <a:buFont typeface="Arial" panose="020B0604020202020204" pitchFamily="34" charset="0"/>
              <a:buChar char="•"/>
            </a:pPr>
            <a:r>
              <a:rPr lang="en" dirty="0"/>
              <a:t>it completely removes an element from the normal flow of the page</a:t>
            </a:r>
          </a:p>
        </p:txBody>
      </p:sp>
      <p:pic>
        <p:nvPicPr>
          <p:cNvPr id="5" name="Picture 4">
            <a:extLst>
              <a:ext uri="{FF2B5EF4-FFF2-40B4-BE49-F238E27FC236}">
                <a16:creationId xmlns:a16="http://schemas.microsoft.com/office/drawing/2014/main" id="{AD253EB6-1AC3-2D40-92B8-AE749631B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89" y="2260938"/>
            <a:ext cx="4175640" cy="4121645"/>
          </a:xfrm>
          <a:prstGeom prst="rect">
            <a:avLst/>
          </a:prstGeom>
        </p:spPr>
      </p:pic>
    </p:spTree>
    <p:extLst>
      <p:ext uri="{BB962C8B-B14F-4D97-AF65-F5344CB8AC3E}">
        <p14:creationId xmlns:p14="http://schemas.microsoft.com/office/powerpoint/2010/main" val="175019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30941" y="2140914"/>
            <a:ext cx="5019481" cy="390746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Rectangle 4"/>
          <p:cNvSpPr/>
          <p:nvPr/>
        </p:nvSpPr>
        <p:spPr>
          <a:xfrm>
            <a:off x="6095999" y="2140914"/>
            <a:ext cx="5019481" cy="390746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 name="Rectangle 30"/>
          <p:cNvSpPr/>
          <p:nvPr/>
        </p:nvSpPr>
        <p:spPr>
          <a:xfrm>
            <a:off x="2894608" y="833310"/>
            <a:ext cx="6402783" cy="584775"/>
          </a:xfrm>
          <a:prstGeom prst="rect">
            <a:avLst/>
          </a:prstGeom>
        </p:spPr>
        <p:txBody>
          <a:bodyPr wrap="square">
            <a:spAutoFit/>
          </a:bodyPr>
          <a:lstStyle/>
          <a:p>
            <a:pPr algn="ctr"/>
            <a:r>
              <a:rPr lang="en-US" sz="3200" b="1" dirty="0">
                <a:latin typeface="+mj-lt"/>
              </a:rPr>
              <a:t>Web page structure</a:t>
            </a:r>
          </a:p>
        </p:txBody>
      </p:sp>
      <p:sp>
        <p:nvSpPr>
          <p:cNvPr id="32" name="Rectangle 31"/>
          <p:cNvSpPr/>
          <p:nvPr/>
        </p:nvSpPr>
        <p:spPr>
          <a:xfrm>
            <a:off x="5745843" y="1756640"/>
            <a:ext cx="70031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Picture 15">
            <a:extLst>
              <a:ext uri="{FF2B5EF4-FFF2-40B4-BE49-F238E27FC236}">
                <a16:creationId xmlns:a16="http://schemas.microsoft.com/office/drawing/2014/main" id="{56F336AE-EA5A-B04B-88BC-6EC12C52D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528" y="2140914"/>
            <a:ext cx="4282306" cy="3907462"/>
          </a:xfrm>
          <a:prstGeom prst="rect">
            <a:avLst/>
          </a:prstGeom>
        </p:spPr>
      </p:pic>
      <p:pic>
        <p:nvPicPr>
          <p:cNvPr id="18" name="Picture 17">
            <a:extLst>
              <a:ext uri="{FF2B5EF4-FFF2-40B4-BE49-F238E27FC236}">
                <a16:creationId xmlns:a16="http://schemas.microsoft.com/office/drawing/2014/main" id="{BF2FEF03-B8E4-414F-BDA1-BA9259D93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523" y="2140914"/>
            <a:ext cx="3493035" cy="3907463"/>
          </a:xfrm>
          <a:prstGeom prst="rect">
            <a:avLst/>
          </a:prstGeom>
        </p:spPr>
      </p:pic>
    </p:spTree>
    <p:extLst>
      <p:ext uri="{BB962C8B-B14F-4D97-AF65-F5344CB8AC3E}">
        <p14:creationId xmlns:p14="http://schemas.microsoft.com/office/powerpoint/2010/main" val="24834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41714" y="536176"/>
            <a:ext cx="8117633" cy="1077218"/>
          </a:xfrm>
          <a:prstGeom prst="rect">
            <a:avLst/>
          </a:prstGeom>
        </p:spPr>
        <p:txBody>
          <a:bodyPr wrap="square">
            <a:spAutoFit/>
          </a:bodyPr>
          <a:lstStyle/>
          <a:p>
            <a:pPr algn="ctr"/>
            <a:r>
              <a:rPr lang="en-US" sz="3200" b="1" dirty="0">
                <a:latin typeface="+mj-lt"/>
              </a:rPr>
              <a:t>Relatively</a:t>
            </a:r>
          </a:p>
          <a:p>
            <a:pPr algn="ctr"/>
            <a:r>
              <a:rPr lang="en-US" sz="3200" b="1" dirty="0">
                <a:latin typeface="+mj-lt"/>
              </a:rPr>
              <a:t>Absolute position</a:t>
            </a:r>
          </a:p>
        </p:txBody>
      </p:sp>
      <p:sp>
        <p:nvSpPr>
          <p:cNvPr id="4" name="Rectangle 3"/>
          <p:cNvSpPr/>
          <p:nvPr/>
        </p:nvSpPr>
        <p:spPr>
          <a:xfrm>
            <a:off x="2100684" y="1814002"/>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5F118-B439-6A4F-AB03-6F08B77ECA1E}"/>
              </a:ext>
            </a:extLst>
          </p:cNvPr>
          <p:cNvSpPr/>
          <p:nvPr/>
        </p:nvSpPr>
        <p:spPr>
          <a:xfrm>
            <a:off x="4765479" y="2574503"/>
            <a:ext cx="6771935"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 dirty="0"/>
              <a:t>Coordinates for absolute elements are </a:t>
            </a:r>
            <a:r>
              <a:rPr lang="en" dirty="0">
                <a:solidFill>
                  <a:srgbClr val="C00000"/>
                </a:solidFill>
              </a:rPr>
              <a:t>always relative </a:t>
            </a:r>
            <a:r>
              <a:rPr lang="en" dirty="0"/>
              <a:t>to the </a:t>
            </a:r>
            <a:r>
              <a:rPr lang="en" dirty="0">
                <a:solidFill>
                  <a:srgbClr val="C00000"/>
                </a:solidFill>
              </a:rPr>
              <a:t>closest</a:t>
            </a:r>
            <a:r>
              <a:rPr lang="en" dirty="0"/>
              <a:t> container that is a </a:t>
            </a:r>
            <a:r>
              <a:rPr lang="en" dirty="0">
                <a:solidFill>
                  <a:srgbClr val="C00000"/>
                </a:solidFill>
              </a:rPr>
              <a:t>positioned</a:t>
            </a:r>
            <a:r>
              <a:rPr lang="en" dirty="0"/>
              <a:t> element (relative parent)</a:t>
            </a:r>
          </a:p>
          <a:p>
            <a:pPr marL="285750" indent="-285750">
              <a:lnSpc>
                <a:spcPct val="150000"/>
              </a:lnSpc>
              <a:buFont typeface="Arial" panose="020B0604020202020204" pitchFamily="34" charset="0"/>
              <a:buChar char="•"/>
            </a:pPr>
            <a:endParaRPr lang="en" dirty="0"/>
          </a:p>
          <a:p>
            <a:pPr marL="285750" indent="-285750">
              <a:lnSpc>
                <a:spcPct val="150000"/>
              </a:lnSpc>
              <a:buFont typeface="Arial" panose="020B0604020202020204" pitchFamily="34" charset="0"/>
              <a:buChar char="•"/>
            </a:pPr>
            <a:endParaRPr lang="en" dirty="0"/>
          </a:p>
        </p:txBody>
      </p:sp>
      <p:pic>
        <p:nvPicPr>
          <p:cNvPr id="5" name="Picture 4">
            <a:extLst>
              <a:ext uri="{FF2B5EF4-FFF2-40B4-BE49-F238E27FC236}">
                <a16:creationId xmlns:a16="http://schemas.microsoft.com/office/drawing/2014/main" id="{AD253EB6-1AC3-2D40-92B8-AE749631B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97" y="2060329"/>
            <a:ext cx="3554727" cy="4121645"/>
          </a:xfrm>
          <a:prstGeom prst="rect">
            <a:avLst/>
          </a:prstGeom>
        </p:spPr>
      </p:pic>
    </p:spTree>
    <p:extLst>
      <p:ext uri="{BB962C8B-B14F-4D97-AF65-F5344CB8AC3E}">
        <p14:creationId xmlns:p14="http://schemas.microsoft.com/office/powerpoint/2010/main" val="1549704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41714" y="1082458"/>
            <a:ext cx="8117633" cy="584775"/>
          </a:xfrm>
          <a:prstGeom prst="rect">
            <a:avLst/>
          </a:prstGeom>
        </p:spPr>
        <p:txBody>
          <a:bodyPr wrap="square">
            <a:spAutoFit/>
          </a:bodyPr>
          <a:lstStyle/>
          <a:p>
            <a:pPr algn="ctr"/>
            <a:r>
              <a:rPr lang="en-US" sz="3200" b="1" dirty="0">
                <a:latin typeface="+mj-lt"/>
              </a:rPr>
              <a:t>Fixed position</a:t>
            </a:r>
          </a:p>
        </p:txBody>
      </p:sp>
      <p:sp>
        <p:nvSpPr>
          <p:cNvPr id="4" name="Rectangle 3"/>
          <p:cNvSpPr/>
          <p:nvPr/>
        </p:nvSpPr>
        <p:spPr>
          <a:xfrm>
            <a:off x="2100684" y="1814002"/>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5F118-B439-6A4F-AB03-6F08B77ECA1E}"/>
              </a:ext>
            </a:extLst>
          </p:cNvPr>
          <p:cNvSpPr/>
          <p:nvPr/>
        </p:nvSpPr>
        <p:spPr>
          <a:xfrm>
            <a:off x="4765479" y="2574503"/>
            <a:ext cx="6771935"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 dirty="0"/>
              <a:t>fixed elements </a:t>
            </a:r>
            <a:r>
              <a:rPr lang="en" dirty="0">
                <a:solidFill>
                  <a:srgbClr val="C00000"/>
                </a:solidFill>
              </a:rPr>
              <a:t>don’t scroll </a:t>
            </a:r>
            <a:r>
              <a:rPr lang="en" dirty="0"/>
              <a:t>with the rest of the page</a:t>
            </a:r>
          </a:p>
          <a:p>
            <a:pPr marL="285750" indent="-285750">
              <a:lnSpc>
                <a:spcPct val="150000"/>
              </a:lnSpc>
              <a:buFont typeface="Arial" panose="020B0604020202020204" pitchFamily="34" charset="0"/>
              <a:buChar char="•"/>
            </a:pPr>
            <a:r>
              <a:rPr lang="en" dirty="0"/>
              <a:t>the element is </a:t>
            </a:r>
            <a:r>
              <a:rPr lang="en" dirty="0">
                <a:solidFill>
                  <a:srgbClr val="C00000"/>
                </a:solidFill>
              </a:rPr>
              <a:t>removed</a:t>
            </a:r>
            <a:r>
              <a:rPr lang="en" dirty="0"/>
              <a:t> from the normal flow of the page (like absolute position)</a:t>
            </a:r>
          </a:p>
          <a:p>
            <a:pPr marL="285750" indent="-285750">
              <a:lnSpc>
                <a:spcPct val="150000"/>
              </a:lnSpc>
              <a:buFont typeface="Arial" panose="020B0604020202020204" pitchFamily="34" charset="0"/>
              <a:buChar char="•"/>
            </a:pPr>
            <a:r>
              <a:rPr lang="en" dirty="0"/>
              <a:t>the coordinate system is </a:t>
            </a:r>
            <a:r>
              <a:rPr lang="en" dirty="0">
                <a:solidFill>
                  <a:srgbClr val="C00000"/>
                </a:solidFill>
              </a:rPr>
              <a:t>relative</a:t>
            </a:r>
            <a:r>
              <a:rPr lang="en" dirty="0"/>
              <a:t> to the entire </a:t>
            </a:r>
            <a:r>
              <a:rPr lang="en" dirty="0">
                <a:solidFill>
                  <a:srgbClr val="C00000"/>
                </a:solidFill>
              </a:rPr>
              <a:t>browser</a:t>
            </a:r>
            <a:r>
              <a:rPr lang="en" dirty="0"/>
              <a:t> window</a:t>
            </a:r>
          </a:p>
          <a:p>
            <a:pPr marL="285750" indent="-285750">
              <a:lnSpc>
                <a:spcPct val="150000"/>
              </a:lnSpc>
              <a:buFont typeface="Arial" panose="020B0604020202020204" pitchFamily="34" charset="0"/>
              <a:buChar char="•"/>
            </a:pPr>
            <a:endParaRPr lang="en" dirty="0"/>
          </a:p>
        </p:txBody>
      </p:sp>
      <p:pic>
        <p:nvPicPr>
          <p:cNvPr id="5" name="Picture 4">
            <a:extLst>
              <a:ext uri="{FF2B5EF4-FFF2-40B4-BE49-F238E27FC236}">
                <a16:creationId xmlns:a16="http://schemas.microsoft.com/office/drawing/2014/main" id="{AD253EB6-1AC3-2D40-92B8-AE749631B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2" y="2260938"/>
            <a:ext cx="3545694" cy="4121645"/>
          </a:xfrm>
          <a:prstGeom prst="rect">
            <a:avLst/>
          </a:prstGeom>
        </p:spPr>
      </p:pic>
    </p:spTree>
    <p:extLst>
      <p:ext uri="{BB962C8B-B14F-4D97-AF65-F5344CB8AC3E}">
        <p14:creationId xmlns:p14="http://schemas.microsoft.com/office/powerpoint/2010/main" val="2775584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59902" y="634815"/>
            <a:ext cx="8117633" cy="584775"/>
          </a:xfrm>
          <a:prstGeom prst="rect">
            <a:avLst/>
          </a:prstGeom>
        </p:spPr>
        <p:txBody>
          <a:bodyPr wrap="square">
            <a:spAutoFit/>
          </a:bodyPr>
          <a:lstStyle/>
          <a:p>
            <a:pPr algn="ctr"/>
            <a:r>
              <a:rPr lang="en-US" sz="3200" b="1" dirty="0">
                <a:latin typeface="+mj-lt"/>
              </a:rPr>
              <a:t>Z-index</a:t>
            </a:r>
          </a:p>
        </p:txBody>
      </p:sp>
      <p:sp>
        <p:nvSpPr>
          <p:cNvPr id="4" name="Rectangle 3"/>
          <p:cNvSpPr/>
          <p:nvPr/>
        </p:nvSpPr>
        <p:spPr>
          <a:xfrm>
            <a:off x="5702300" y="1366359"/>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253EB6-1AC3-2D40-92B8-AE749631B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050" y="2020253"/>
            <a:ext cx="6611805" cy="3910544"/>
          </a:xfrm>
          <a:prstGeom prst="rect">
            <a:avLst/>
          </a:prstGeom>
        </p:spPr>
      </p:pic>
    </p:spTree>
    <p:extLst>
      <p:ext uri="{BB962C8B-B14F-4D97-AF65-F5344CB8AC3E}">
        <p14:creationId xmlns:p14="http://schemas.microsoft.com/office/powerpoint/2010/main" val="3883343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81" y="680980"/>
            <a:ext cx="8117633" cy="830997"/>
          </a:xfrm>
          <a:prstGeom prst="rect">
            <a:avLst/>
          </a:prstGeom>
        </p:spPr>
        <p:txBody>
          <a:bodyPr wrap="square">
            <a:spAutoFit/>
          </a:bodyPr>
          <a:lstStyle/>
          <a:p>
            <a:pPr algn="ctr"/>
            <a:r>
              <a:rPr lang="en-US" sz="4800" b="1" dirty="0">
                <a:latin typeface="+mj-lt"/>
              </a:rPr>
              <a:t>FLEXBOX</a:t>
            </a:r>
          </a:p>
        </p:txBody>
      </p:sp>
      <p:sp>
        <p:nvSpPr>
          <p:cNvPr id="4" name="Rectangle 3"/>
          <p:cNvSpPr/>
          <p:nvPr/>
        </p:nvSpPr>
        <p:spPr>
          <a:xfrm>
            <a:off x="2495678" y="1709060"/>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141" y="242634"/>
            <a:ext cx="6390048" cy="6372732"/>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1187668" y="2788498"/>
            <a:ext cx="8117633" cy="1754326"/>
          </a:xfrm>
          <a:prstGeom prst="rect">
            <a:avLst/>
          </a:prstGeom>
        </p:spPr>
        <p:txBody>
          <a:bodyPr wrap="square">
            <a:spAutoFit/>
          </a:bodyPr>
          <a:lstStyle/>
          <a:p>
            <a:r>
              <a:rPr lang="da-DK" sz="3600" dirty="0"/>
              <a:t>.menu-container {</a:t>
            </a:r>
          </a:p>
          <a:p>
            <a:r>
              <a:rPr lang="da-DK" sz="3600" dirty="0">
                <a:solidFill>
                  <a:srgbClr val="C00000"/>
                </a:solidFill>
              </a:rPr>
              <a:t>	display: </a:t>
            </a:r>
            <a:r>
              <a:rPr lang="da-DK" sz="3600" dirty="0" err="1">
                <a:solidFill>
                  <a:srgbClr val="C00000"/>
                </a:solidFill>
              </a:rPr>
              <a:t>flex</a:t>
            </a:r>
            <a:r>
              <a:rPr lang="da-DK" sz="3600" dirty="0">
                <a:solidFill>
                  <a:srgbClr val="C00000"/>
                </a:solidFill>
              </a:rPr>
              <a:t>;</a:t>
            </a:r>
          </a:p>
          <a:p>
            <a:r>
              <a:rPr lang="da-DK" sz="3600" dirty="0"/>
              <a:t> }</a:t>
            </a:r>
            <a:endParaRPr lang="en-US" sz="3600" b="1" dirty="0">
              <a:latin typeface="+mj-lt"/>
            </a:endParaRPr>
          </a:p>
        </p:txBody>
      </p:sp>
    </p:spTree>
    <p:extLst>
      <p:ext uri="{BB962C8B-B14F-4D97-AF65-F5344CB8AC3E}">
        <p14:creationId xmlns:p14="http://schemas.microsoft.com/office/powerpoint/2010/main" val="996375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9509" y="375180"/>
            <a:ext cx="8117633" cy="584775"/>
          </a:xfrm>
          <a:prstGeom prst="rect">
            <a:avLst/>
          </a:prstGeom>
        </p:spPr>
        <p:txBody>
          <a:bodyPr wrap="square">
            <a:spAutoFit/>
          </a:bodyPr>
          <a:lstStyle/>
          <a:p>
            <a:pPr algn="ctr"/>
            <a:r>
              <a:rPr lang="en-US" sz="3200" b="1" dirty="0">
                <a:latin typeface="+mj-lt"/>
              </a:rPr>
              <a:t>Manipulate HTML for Flexbox</a:t>
            </a:r>
          </a:p>
        </p:txBody>
      </p:sp>
      <p:sp>
        <p:nvSpPr>
          <p:cNvPr id="4" name="Rectangle 3"/>
          <p:cNvSpPr/>
          <p:nvPr/>
        </p:nvSpPr>
        <p:spPr>
          <a:xfrm>
            <a:off x="5521907"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628" y="1389053"/>
            <a:ext cx="5543245" cy="2315685"/>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6584561" y="3941348"/>
            <a:ext cx="8117633" cy="2215991"/>
          </a:xfrm>
          <a:prstGeom prst="rect">
            <a:avLst/>
          </a:prstGeom>
        </p:spPr>
        <p:txBody>
          <a:bodyPr wrap="square">
            <a:spAutoFit/>
          </a:bodyPr>
          <a:lstStyle/>
          <a:p>
            <a:r>
              <a:rPr lang="en" dirty="0"/>
              <a:t>&lt;div class='menu’&gt;</a:t>
            </a:r>
            <a:r>
              <a:rPr lang="en" sz="2000" dirty="0"/>
              <a:t> </a:t>
            </a:r>
          </a:p>
          <a:p>
            <a:r>
              <a:rPr lang="en" dirty="0"/>
              <a:t>	&lt;p class='date'&gt;</a:t>
            </a:r>
            <a:r>
              <a:rPr lang="en" sz="2000" dirty="0"/>
              <a:t>Aug 14, 2016</a:t>
            </a:r>
            <a:r>
              <a:rPr lang="en" dirty="0"/>
              <a:t>&lt;/p&gt;</a:t>
            </a:r>
          </a:p>
          <a:p>
            <a:r>
              <a:rPr lang="en" sz="2000" dirty="0"/>
              <a:t>	 </a:t>
            </a:r>
            <a:r>
              <a:rPr lang="en" dirty="0"/>
              <a:t>&lt;div class='links’&gt;</a:t>
            </a:r>
          </a:p>
          <a:p>
            <a:r>
              <a:rPr lang="en" sz="2000" dirty="0"/>
              <a:t> 		</a:t>
            </a:r>
            <a:r>
              <a:rPr lang="en" dirty="0"/>
              <a:t>&lt;a class='signup'&gt;</a:t>
            </a:r>
            <a:r>
              <a:rPr lang="en" sz="2000" dirty="0"/>
              <a:t>Sign Up</a:t>
            </a:r>
            <a:r>
              <a:rPr lang="en" dirty="0"/>
              <a:t>&lt;/a&gt;</a:t>
            </a:r>
          </a:p>
          <a:p>
            <a:r>
              <a:rPr lang="en" dirty="0"/>
              <a:t>		&lt;a class='login'&gt;</a:t>
            </a:r>
            <a:r>
              <a:rPr lang="en" sz="2000" dirty="0"/>
              <a:t>Login</a:t>
            </a:r>
            <a:r>
              <a:rPr lang="en" dirty="0"/>
              <a:t>&lt;/a&gt;</a:t>
            </a:r>
            <a:r>
              <a:rPr lang="en" sz="2000" dirty="0"/>
              <a:t> </a:t>
            </a:r>
          </a:p>
          <a:p>
            <a:r>
              <a:rPr lang="en" dirty="0"/>
              <a:t>	&lt;/div&gt;</a:t>
            </a:r>
          </a:p>
          <a:p>
            <a:r>
              <a:rPr lang="en" sz="2000" dirty="0"/>
              <a:t> </a:t>
            </a:r>
            <a:r>
              <a:rPr lang="en" dirty="0"/>
              <a:t>&lt;/div&gt;</a:t>
            </a:r>
            <a:endParaRPr lang="en" sz="2000" dirty="0"/>
          </a:p>
        </p:txBody>
      </p:sp>
      <p:sp>
        <p:nvSpPr>
          <p:cNvPr id="13" name="Rectangle 12">
            <a:extLst>
              <a:ext uri="{FF2B5EF4-FFF2-40B4-BE49-F238E27FC236}">
                <a16:creationId xmlns:a16="http://schemas.microsoft.com/office/drawing/2014/main" id="{EC56447D-0574-6D44-9998-0EEC44A53F15}"/>
              </a:ext>
            </a:extLst>
          </p:cNvPr>
          <p:cNvSpPr/>
          <p:nvPr/>
        </p:nvSpPr>
        <p:spPr>
          <a:xfrm>
            <a:off x="1122355" y="4191990"/>
            <a:ext cx="8117633" cy="1600438"/>
          </a:xfrm>
          <a:prstGeom prst="rect">
            <a:avLst/>
          </a:prstGeom>
        </p:spPr>
        <p:txBody>
          <a:bodyPr wrap="square">
            <a:spAutoFit/>
          </a:bodyPr>
          <a:lstStyle/>
          <a:p>
            <a:r>
              <a:rPr lang="en" dirty="0"/>
              <a:t>&lt;div class='menu’&gt;</a:t>
            </a:r>
            <a:r>
              <a:rPr lang="en" sz="2000" dirty="0"/>
              <a:t> </a:t>
            </a:r>
          </a:p>
          <a:p>
            <a:r>
              <a:rPr lang="en" dirty="0"/>
              <a:t>	&lt;p class='date'&gt;</a:t>
            </a:r>
            <a:r>
              <a:rPr lang="en" sz="2000" dirty="0"/>
              <a:t>Aug 14, 2016</a:t>
            </a:r>
            <a:r>
              <a:rPr lang="en" dirty="0"/>
              <a:t>&lt;/p&gt;</a:t>
            </a:r>
          </a:p>
          <a:p>
            <a:r>
              <a:rPr lang="en" sz="2000" dirty="0"/>
              <a:t>	</a:t>
            </a:r>
            <a:r>
              <a:rPr lang="en" dirty="0"/>
              <a:t>&lt;a class='signup'&gt;</a:t>
            </a:r>
            <a:r>
              <a:rPr lang="en" sz="2000" dirty="0"/>
              <a:t>Sign Up</a:t>
            </a:r>
            <a:r>
              <a:rPr lang="en" dirty="0"/>
              <a:t>&lt;/a&gt;</a:t>
            </a:r>
          </a:p>
          <a:p>
            <a:r>
              <a:rPr lang="en" dirty="0"/>
              <a:t>	&lt;a class='login'&gt;</a:t>
            </a:r>
            <a:r>
              <a:rPr lang="en" sz="2000" dirty="0"/>
              <a:t>Login</a:t>
            </a:r>
            <a:r>
              <a:rPr lang="en" dirty="0"/>
              <a:t>&lt;/a&gt;</a:t>
            </a:r>
            <a:r>
              <a:rPr lang="en" sz="2000" dirty="0"/>
              <a:t> </a:t>
            </a:r>
          </a:p>
          <a:p>
            <a:r>
              <a:rPr lang="en" dirty="0"/>
              <a:t>&lt;/div&gt;</a:t>
            </a:r>
            <a:endParaRPr lang="en" sz="2000" dirty="0"/>
          </a:p>
        </p:txBody>
      </p:sp>
      <p:cxnSp>
        <p:nvCxnSpPr>
          <p:cNvPr id="5" name="Straight Connector 4">
            <a:extLst>
              <a:ext uri="{FF2B5EF4-FFF2-40B4-BE49-F238E27FC236}">
                <a16:creationId xmlns:a16="http://schemas.microsoft.com/office/drawing/2014/main" id="{41C73ACF-A2D5-1347-827A-F7D2F2AC9DBA}"/>
              </a:ext>
            </a:extLst>
          </p:cNvPr>
          <p:cNvCxnSpPr>
            <a:stCxn id="12" idx="0"/>
          </p:cNvCxnSpPr>
          <p:nvPr/>
        </p:nvCxnSpPr>
        <p:spPr>
          <a:xfrm flipH="1">
            <a:off x="5860250" y="1389053"/>
            <a:ext cx="1" cy="52916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8168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6782" y="680980"/>
            <a:ext cx="8117633" cy="830997"/>
          </a:xfrm>
          <a:prstGeom prst="rect">
            <a:avLst/>
          </a:prstGeom>
        </p:spPr>
        <p:txBody>
          <a:bodyPr wrap="square">
            <a:spAutoFit/>
          </a:bodyPr>
          <a:lstStyle/>
          <a:p>
            <a:pPr algn="ctr"/>
            <a:r>
              <a:rPr lang="en-US" sz="4800" b="1" dirty="0">
                <a:latin typeface="+mj-lt"/>
              </a:rPr>
              <a:t>Properties for the </a:t>
            </a:r>
            <a:r>
              <a:rPr lang="en-US" sz="4800" b="1" dirty="0">
                <a:solidFill>
                  <a:srgbClr val="7030A0"/>
                </a:solidFill>
                <a:latin typeface="+mj-lt"/>
              </a:rPr>
              <a:t>Parent</a:t>
            </a:r>
          </a:p>
        </p:txBody>
      </p:sp>
      <p:sp>
        <p:nvSpPr>
          <p:cNvPr id="4" name="Rectangle 3"/>
          <p:cNvSpPr/>
          <p:nvPr/>
        </p:nvSpPr>
        <p:spPr>
          <a:xfrm>
            <a:off x="5535441" y="1709060"/>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9790" y="2163047"/>
            <a:ext cx="6390048" cy="2531905"/>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4651161" y="5169826"/>
            <a:ext cx="5293254" cy="461665"/>
          </a:xfrm>
          <a:prstGeom prst="rect">
            <a:avLst/>
          </a:prstGeom>
        </p:spPr>
        <p:txBody>
          <a:bodyPr wrap="square">
            <a:spAutoFit/>
          </a:bodyPr>
          <a:lstStyle/>
          <a:p>
            <a:r>
              <a:rPr lang="en" sz="2400" dirty="0"/>
              <a:t>.container { </a:t>
            </a:r>
            <a:r>
              <a:rPr lang="en" sz="2400" dirty="0">
                <a:solidFill>
                  <a:srgbClr val="7030A0"/>
                </a:solidFill>
              </a:rPr>
              <a:t>display: </a:t>
            </a:r>
            <a:r>
              <a:rPr lang="en" sz="2400" dirty="0">
                <a:solidFill>
                  <a:srgbClr val="C00000"/>
                </a:solidFill>
              </a:rPr>
              <a:t>flex</a:t>
            </a:r>
            <a:r>
              <a:rPr lang="en" sz="2400" dirty="0">
                <a:solidFill>
                  <a:srgbClr val="7030A0"/>
                </a:solidFill>
              </a:rPr>
              <a:t>; </a:t>
            </a:r>
            <a:r>
              <a:rPr lang="en" sz="2400" dirty="0"/>
              <a:t>}</a:t>
            </a:r>
          </a:p>
        </p:txBody>
      </p:sp>
    </p:spTree>
    <p:extLst>
      <p:ext uri="{BB962C8B-B14F-4D97-AF65-F5344CB8AC3E}">
        <p14:creationId xmlns:p14="http://schemas.microsoft.com/office/powerpoint/2010/main" val="2856916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1096479"/>
            <a:ext cx="8117633" cy="830997"/>
          </a:xfrm>
          <a:prstGeom prst="rect">
            <a:avLst/>
          </a:prstGeom>
        </p:spPr>
        <p:txBody>
          <a:bodyPr wrap="square">
            <a:spAutoFit/>
          </a:bodyPr>
          <a:lstStyle/>
          <a:p>
            <a:pPr algn="ctr"/>
            <a:r>
              <a:rPr lang="en-US" sz="4800" b="1" dirty="0">
                <a:solidFill>
                  <a:srgbClr val="7030A0"/>
                </a:solidFill>
                <a:latin typeface="+mj-lt"/>
              </a:rPr>
              <a:t>flex-direction</a:t>
            </a:r>
          </a:p>
        </p:txBody>
      </p:sp>
      <p:sp>
        <p:nvSpPr>
          <p:cNvPr id="4" name="Rectangle 3"/>
          <p:cNvSpPr/>
          <p:nvPr/>
        </p:nvSpPr>
        <p:spPr>
          <a:xfrm>
            <a:off x="2928166" y="2124559"/>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036" y="2578546"/>
            <a:ext cx="5531006" cy="2531905"/>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565136" y="5518719"/>
            <a:ext cx="8117633" cy="369332"/>
          </a:xfrm>
          <a:prstGeom prst="rect">
            <a:avLst/>
          </a:prstGeom>
        </p:spPr>
        <p:txBody>
          <a:bodyPr wrap="square">
            <a:spAutoFit/>
          </a:bodyPr>
          <a:lstStyle/>
          <a:p>
            <a:r>
              <a:rPr lang="da-DK" dirty="0"/>
              <a:t>.container {</a:t>
            </a:r>
            <a:r>
              <a:rPr lang="da-DK" dirty="0">
                <a:solidFill>
                  <a:srgbClr val="7030A0"/>
                </a:solidFill>
              </a:rPr>
              <a:t> </a:t>
            </a:r>
            <a:r>
              <a:rPr lang="da-DK" dirty="0" err="1">
                <a:solidFill>
                  <a:srgbClr val="7030A0"/>
                </a:solidFill>
              </a:rPr>
              <a:t>flex-direction</a:t>
            </a:r>
            <a:r>
              <a:rPr lang="da-DK" dirty="0"/>
              <a:t>: </a:t>
            </a:r>
            <a:r>
              <a:rPr lang="da-DK" dirty="0" err="1">
                <a:solidFill>
                  <a:srgbClr val="C00000"/>
                </a:solidFill>
              </a:rPr>
              <a:t>row</a:t>
            </a:r>
            <a:r>
              <a:rPr lang="da-DK" dirty="0">
                <a:solidFill>
                  <a:srgbClr val="C00000"/>
                </a:solidFill>
              </a:rPr>
              <a:t> | </a:t>
            </a:r>
            <a:r>
              <a:rPr lang="da-DK" dirty="0" err="1">
                <a:solidFill>
                  <a:srgbClr val="C00000"/>
                </a:solidFill>
              </a:rPr>
              <a:t>row-reverse</a:t>
            </a:r>
            <a:r>
              <a:rPr lang="da-DK" dirty="0">
                <a:solidFill>
                  <a:srgbClr val="C00000"/>
                </a:solidFill>
              </a:rPr>
              <a:t> | column | column-</a:t>
            </a:r>
            <a:r>
              <a:rPr lang="da-DK" dirty="0" err="1">
                <a:solidFill>
                  <a:srgbClr val="C00000"/>
                </a:solidFill>
              </a:rPr>
              <a:t>reverse</a:t>
            </a:r>
            <a:r>
              <a:rPr lang="da-DK" dirty="0"/>
              <a:t>; }</a:t>
            </a:r>
            <a:endParaRPr lang="en" sz="2000" b="1" i="1" dirty="0"/>
          </a:p>
        </p:txBody>
      </p:sp>
      <p:sp>
        <p:nvSpPr>
          <p:cNvPr id="8" name="Rectangle 7">
            <a:extLst>
              <a:ext uri="{FF2B5EF4-FFF2-40B4-BE49-F238E27FC236}">
                <a16:creationId xmlns:a16="http://schemas.microsoft.com/office/drawing/2014/main" id="{244C9F51-23F6-D546-8DD6-0B4A96538044}"/>
              </a:ext>
            </a:extLst>
          </p:cNvPr>
          <p:cNvSpPr/>
          <p:nvPr/>
        </p:nvSpPr>
        <p:spPr>
          <a:xfrm>
            <a:off x="6769942" y="2904851"/>
            <a:ext cx="8117633" cy="1531445"/>
          </a:xfrm>
          <a:prstGeom prst="rect">
            <a:avLst/>
          </a:prstGeom>
        </p:spPr>
        <p:txBody>
          <a:bodyPr wrap="square">
            <a:spAutoFit/>
          </a:bodyPr>
          <a:lstStyle/>
          <a:p>
            <a:pPr marL="285750" indent="-285750">
              <a:lnSpc>
                <a:spcPct val="150000"/>
              </a:lnSpc>
              <a:buFont typeface="Arial" panose="020B0604020202020204" pitchFamily="34" charset="0"/>
              <a:buChar char="•"/>
            </a:pPr>
            <a:r>
              <a:rPr lang="en" sz="1600" dirty="0">
                <a:solidFill>
                  <a:srgbClr val="C00000"/>
                </a:solidFill>
              </a:rPr>
              <a:t>row</a:t>
            </a:r>
            <a:r>
              <a:rPr lang="en" sz="1600" dirty="0"/>
              <a:t> (default): left to right in </a:t>
            </a:r>
            <a:r>
              <a:rPr lang="en" sz="1600" dirty="0" err="1"/>
              <a:t>ltr</a:t>
            </a:r>
            <a:r>
              <a:rPr lang="en" sz="1600" dirty="0"/>
              <a:t>; right to left in </a:t>
            </a:r>
            <a:r>
              <a:rPr lang="en" sz="1600" dirty="0" err="1"/>
              <a:t>rtl</a:t>
            </a:r>
            <a:endParaRPr lang="en" sz="1600" dirty="0"/>
          </a:p>
          <a:p>
            <a:pPr marL="285750" indent="-285750">
              <a:lnSpc>
                <a:spcPct val="150000"/>
              </a:lnSpc>
              <a:buFont typeface="Arial" panose="020B0604020202020204" pitchFamily="34" charset="0"/>
              <a:buChar char="•"/>
            </a:pPr>
            <a:r>
              <a:rPr lang="en" sz="1600" dirty="0">
                <a:solidFill>
                  <a:srgbClr val="C00000"/>
                </a:solidFill>
              </a:rPr>
              <a:t>row-reverse:</a:t>
            </a:r>
            <a:r>
              <a:rPr lang="en" sz="1600" dirty="0"/>
              <a:t> right to left in </a:t>
            </a:r>
            <a:r>
              <a:rPr lang="en" sz="1600" dirty="0" err="1"/>
              <a:t>ltr</a:t>
            </a:r>
            <a:r>
              <a:rPr lang="en" sz="1600" dirty="0"/>
              <a:t>; left to right in </a:t>
            </a:r>
            <a:r>
              <a:rPr lang="en" sz="1600" dirty="0" err="1"/>
              <a:t>rtl</a:t>
            </a:r>
            <a:endParaRPr lang="en" sz="1600" dirty="0"/>
          </a:p>
          <a:p>
            <a:pPr marL="285750" indent="-285750">
              <a:lnSpc>
                <a:spcPct val="150000"/>
              </a:lnSpc>
              <a:buFont typeface="Arial" panose="020B0604020202020204" pitchFamily="34" charset="0"/>
              <a:buChar char="•"/>
            </a:pPr>
            <a:r>
              <a:rPr lang="en" sz="1600" dirty="0">
                <a:solidFill>
                  <a:srgbClr val="C00000"/>
                </a:solidFill>
              </a:rPr>
              <a:t>column:</a:t>
            </a:r>
            <a:r>
              <a:rPr lang="en" sz="1600" dirty="0"/>
              <a:t> same as row but top to bottom</a:t>
            </a:r>
          </a:p>
          <a:p>
            <a:pPr marL="285750" indent="-285750">
              <a:lnSpc>
                <a:spcPct val="150000"/>
              </a:lnSpc>
              <a:buFont typeface="Arial" panose="020B0604020202020204" pitchFamily="34" charset="0"/>
              <a:buChar char="•"/>
            </a:pPr>
            <a:r>
              <a:rPr lang="en" sz="1600" dirty="0">
                <a:solidFill>
                  <a:srgbClr val="C00000"/>
                </a:solidFill>
              </a:rPr>
              <a:t>column-reverse:</a:t>
            </a:r>
            <a:r>
              <a:rPr lang="en" sz="1600" dirty="0"/>
              <a:t> same as row-reverse but bottom to top</a:t>
            </a:r>
          </a:p>
        </p:txBody>
      </p:sp>
      <p:sp>
        <p:nvSpPr>
          <p:cNvPr id="11" name="Rectangle 10">
            <a:extLst>
              <a:ext uri="{FF2B5EF4-FFF2-40B4-BE49-F238E27FC236}">
                <a16:creationId xmlns:a16="http://schemas.microsoft.com/office/drawing/2014/main" id="{7338965B-19A1-D44F-BA67-30F2FCE9B34D}"/>
              </a:ext>
            </a:extLst>
          </p:cNvPr>
          <p:cNvSpPr/>
          <p:nvPr/>
        </p:nvSpPr>
        <p:spPr>
          <a:xfrm>
            <a:off x="6769942" y="2003411"/>
            <a:ext cx="8117633" cy="464871"/>
          </a:xfrm>
          <a:prstGeom prst="rect">
            <a:avLst/>
          </a:prstGeom>
        </p:spPr>
        <p:txBody>
          <a:bodyPr wrap="square">
            <a:spAutoFit/>
          </a:bodyPr>
          <a:lstStyle/>
          <a:p>
            <a:pPr>
              <a:lnSpc>
                <a:spcPct val="150000"/>
              </a:lnSpc>
            </a:pPr>
            <a:r>
              <a:rPr lang="da-DK" b="1" dirty="0"/>
              <a:t>This </a:t>
            </a:r>
            <a:r>
              <a:rPr lang="da-DK" b="1" dirty="0" err="1"/>
              <a:t>establishes</a:t>
            </a:r>
            <a:r>
              <a:rPr lang="da-DK" b="1" dirty="0"/>
              <a:t> the </a:t>
            </a:r>
            <a:r>
              <a:rPr lang="da-DK" b="1" dirty="0" err="1"/>
              <a:t>main</a:t>
            </a:r>
            <a:r>
              <a:rPr lang="da-DK" b="1" dirty="0"/>
              <a:t>-axis</a:t>
            </a:r>
            <a:endParaRPr lang="en" sz="1600" b="1" dirty="0"/>
          </a:p>
        </p:txBody>
      </p:sp>
    </p:spTree>
    <p:extLst>
      <p:ext uri="{BB962C8B-B14F-4D97-AF65-F5344CB8AC3E}">
        <p14:creationId xmlns:p14="http://schemas.microsoft.com/office/powerpoint/2010/main" val="505478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1096479"/>
            <a:ext cx="8117633" cy="830997"/>
          </a:xfrm>
          <a:prstGeom prst="rect">
            <a:avLst/>
          </a:prstGeom>
        </p:spPr>
        <p:txBody>
          <a:bodyPr wrap="square">
            <a:spAutoFit/>
          </a:bodyPr>
          <a:lstStyle/>
          <a:p>
            <a:pPr algn="ctr"/>
            <a:r>
              <a:rPr lang="en-US" sz="4800" b="1" dirty="0">
                <a:solidFill>
                  <a:srgbClr val="7030A0"/>
                </a:solidFill>
                <a:latin typeface="+mj-lt"/>
              </a:rPr>
              <a:t>flex-wrap</a:t>
            </a:r>
          </a:p>
        </p:txBody>
      </p:sp>
      <p:sp>
        <p:nvSpPr>
          <p:cNvPr id="4" name="Rectangle 3"/>
          <p:cNvSpPr/>
          <p:nvPr/>
        </p:nvSpPr>
        <p:spPr>
          <a:xfrm>
            <a:off x="2928166" y="2124559"/>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5054" y="2578546"/>
            <a:ext cx="4864969" cy="2531905"/>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565136" y="5518719"/>
            <a:ext cx="8117633" cy="369332"/>
          </a:xfrm>
          <a:prstGeom prst="rect">
            <a:avLst/>
          </a:prstGeom>
        </p:spPr>
        <p:txBody>
          <a:bodyPr wrap="square">
            <a:spAutoFit/>
          </a:bodyPr>
          <a:lstStyle/>
          <a:p>
            <a:r>
              <a:rPr lang="da-DK" dirty="0"/>
              <a:t>.container {</a:t>
            </a:r>
            <a:r>
              <a:rPr lang="da-DK" dirty="0" err="1">
                <a:solidFill>
                  <a:srgbClr val="7030A0"/>
                </a:solidFill>
              </a:rPr>
              <a:t>flex-wrap</a:t>
            </a:r>
            <a:r>
              <a:rPr lang="da-DK" dirty="0">
                <a:solidFill>
                  <a:srgbClr val="7030A0"/>
                </a:solidFill>
              </a:rPr>
              <a:t>: </a:t>
            </a:r>
            <a:r>
              <a:rPr lang="da-DK" dirty="0" err="1">
                <a:solidFill>
                  <a:srgbClr val="C00000"/>
                </a:solidFill>
              </a:rPr>
              <a:t>nowrap</a:t>
            </a:r>
            <a:r>
              <a:rPr lang="da-DK" dirty="0">
                <a:solidFill>
                  <a:srgbClr val="C00000"/>
                </a:solidFill>
              </a:rPr>
              <a:t> | </a:t>
            </a:r>
            <a:r>
              <a:rPr lang="da-DK" dirty="0" err="1">
                <a:solidFill>
                  <a:srgbClr val="C00000"/>
                </a:solidFill>
              </a:rPr>
              <a:t>wrap</a:t>
            </a:r>
            <a:r>
              <a:rPr lang="da-DK" dirty="0">
                <a:solidFill>
                  <a:srgbClr val="C00000"/>
                </a:solidFill>
              </a:rPr>
              <a:t> | </a:t>
            </a:r>
            <a:r>
              <a:rPr lang="da-DK" dirty="0" err="1">
                <a:solidFill>
                  <a:srgbClr val="C00000"/>
                </a:solidFill>
              </a:rPr>
              <a:t>wrap-reverse</a:t>
            </a:r>
            <a:r>
              <a:rPr lang="da-DK" dirty="0"/>
              <a:t>; }</a:t>
            </a:r>
            <a:endParaRPr lang="en" sz="2000" b="1" i="1" dirty="0"/>
          </a:p>
        </p:txBody>
      </p:sp>
      <p:sp>
        <p:nvSpPr>
          <p:cNvPr id="8" name="Rectangle 7">
            <a:extLst>
              <a:ext uri="{FF2B5EF4-FFF2-40B4-BE49-F238E27FC236}">
                <a16:creationId xmlns:a16="http://schemas.microsoft.com/office/drawing/2014/main" id="{244C9F51-23F6-D546-8DD6-0B4A96538044}"/>
              </a:ext>
            </a:extLst>
          </p:cNvPr>
          <p:cNvSpPr/>
          <p:nvPr/>
        </p:nvSpPr>
        <p:spPr>
          <a:xfrm>
            <a:off x="6498094" y="3566912"/>
            <a:ext cx="5463248" cy="1900777"/>
          </a:xfrm>
          <a:prstGeom prst="rect">
            <a:avLst/>
          </a:prstGeom>
        </p:spPr>
        <p:txBody>
          <a:bodyPr wrap="square">
            <a:spAutoFit/>
          </a:bodyPr>
          <a:lstStyle/>
          <a:p>
            <a:pPr marL="285750" indent="-285750">
              <a:lnSpc>
                <a:spcPct val="150000"/>
              </a:lnSpc>
              <a:buFont typeface="Arial" panose="020B0604020202020204" pitchFamily="34" charset="0"/>
              <a:buChar char="•"/>
            </a:pPr>
            <a:r>
              <a:rPr lang="en" sz="1600" dirty="0" err="1">
                <a:solidFill>
                  <a:srgbClr val="C00000"/>
                </a:solidFill>
              </a:rPr>
              <a:t>nowrap</a:t>
            </a:r>
            <a:r>
              <a:rPr lang="en" sz="1600" dirty="0"/>
              <a:t> (default): all flex items will be on one line</a:t>
            </a:r>
          </a:p>
          <a:p>
            <a:pPr marL="285750" indent="-285750">
              <a:lnSpc>
                <a:spcPct val="150000"/>
              </a:lnSpc>
              <a:buFont typeface="Arial" panose="020B0604020202020204" pitchFamily="34" charset="0"/>
              <a:buChar char="•"/>
            </a:pPr>
            <a:r>
              <a:rPr lang="en" sz="1600" dirty="0">
                <a:solidFill>
                  <a:srgbClr val="C00000"/>
                </a:solidFill>
              </a:rPr>
              <a:t>wrap</a:t>
            </a:r>
            <a:r>
              <a:rPr lang="en" sz="1600" dirty="0"/>
              <a:t>: flex items will wrap onto multiple lines, from top to bottom.</a:t>
            </a:r>
          </a:p>
          <a:p>
            <a:pPr marL="285750" indent="-285750">
              <a:lnSpc>
                <a:spcPct val="150000"/>
              </a:lnSpc>
              <a:buFont typeface="Arial" panose="020B0604020202020204" pitchFamily="34" charset="0"/>
              <a:buChar char="•"/>
            </a:pPr>
            <a:r>
              <a:rPr lang="en" sz="1600" dirty="0">
                <a:solidFill>
                  <a:srgbClr val="C00000"/>
                </a:solidFill>
              </a:rPr>
              <a:t>wrap-reverse</a:t>
            </a:r>
            <a:r>
              <a:rPr lang="en" sz="1600" dirty="0"/>
              <a:t>: flex items will wrap onto multiple lines from bottom to top.</a:t>
            </a:r>
          </a:p>
        </p:txBody>
      </p:sp>
      <p:sp>
        <p:nvSpPr>
          <p:cNvPr id="9" name="Rectangle 8">
            <a:extLst>
              <a:ext uri="{FF2B5EF4-FFF2-40B4-BE49-F238E27FC236}">
                <a16:creationId xmlns:a16="http://schemas.microsoft.com/office/drawing/2014/main" id="{1A07F552-4325-5644-97A9-B42FFD135859}"/>
              </a:ext>
            </a:extLst>
          </p:cNvPr>
          <p:cNvSpPr/>
          <p:nvPr/>
        </p:nvSpPr>
        <p:spPr>
          <a:xfrm>
            <a:off x="6498094" y="2432733"/>
            <a:ext cx="5463248" cy="923330"/>
          </a:xfrm>
          <a:prstGeom prst="rect">
            <a:avLst/>
          </a:prstGeom>
        </p:spPr>
        <p:txBody>
          <a:bodyPr wrap="square">
            <a:spAutoFit/>
          </a:bodyPr>
          <a:lstStyle/>
          <a:p>
            <a:r>
              <a:rPr lang="en" b="1" dirty="0"/>
              <a:t>By default, flex items will all try to fit onto one line. You can change that and allow the items to wrap as needed with this property.</a:t>
            </a:r>
            <a:endParaRPr lang="en" sz="1600" b="1" dirty="0"/>
          </a:p>
        </p:txBody>
      </p:sp>
    </p:spTree>
    <p:extLst>
      <p:ext uri="{BB962C8B-B14F-4D97-AF65-F5344CB8AC3E}">
        <p14:creationId xmlns:p14="http://schemas.microsoft.com/office/powerpoint/2010/main" val="182196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1096479"/>
            <a:ext cx="8117633" cy="830997"/>
          </a:xfrm>
          <a:prstGeom prst="rect">
            <a:avLst/>
          </a:prstGeom>
        </p:spPr>
        <p:txBody>
          <a:bodyPr wrap="square">
            <a:spAutoFit/>
          </a:bodyPr>
          <a:lstStyle/>
          <a:p>
            <a:pPr algn="ctr"/>
            <a:r>
              <a:rPr lang="en-US" sz="4800" b="1" dirty="0">
                <a:solidFill>
                  <a:srgbClr val="7030A0"/>
                </a:solidFill>
                <a:latin typeface="+mj-lt"/>
              </a:rPr>
              <a:t>flex-flow</a:t>
            </a:r>
          </a:p>
        </p:txBody>
      </p:sp>
      <p:sp>
        <p:nvSpPr>
          <p:cNvPr id="4" name="Rectangle 3"/>
          <p:cNvSpPr/>
          <p:nvPr/>
        </p:nvSpPr>
        <p:spPr>
          <a:xfrm>
            <a:off x="2928166" y="2124559"/>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5054" y="2578546"/>
            <a:ext cx="4864969" cy="2531905"/>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565136" y="5518719"/>
            <a:ext cx="8117633" cy="369332"/>
          </a:xfrm>
          <a:prstGeom prst="rect">
            <a:avLst/>
          </a:prstGeom>
        </p:spPr>
        <p:txBody>
          <a:bodyPr wrap="square">
            <a:spAutoFit/>
          </a:bodyPr>
          <a:lstStyle/>
          <a:p>
            <a:r>
              <a:rPr lang="da-DK" dirty="0"/>
              <a:t>.container {</a:t>
            </a:r>
            <a:r>
              <a:rPr lang="da-DK" dirty="0" err="1">
                <a:solidFill>
                  <a:srgbClr val="7030A0"/>
                </a:solidFill>
              </a:rPr>
              <a:t>flex</a:t>
            </a:r>
            <a:r>
              <a:rPr lang="da-DK" dirty="0">
                <a:solidFill>
                  <a:srgbClr val="7030A0"/>
                </a:solidFill>
              </a:rPr>
              <a:t>-flow: </a:t>
            </a:r>
            <a:r>
              <a:rPr lang="da-DK" dirty="0">
                <a:solidFill>
                  <a:srgbClr val="C00000"/>
                </a:solidFill>
              </a:rPr>
              <a:t>&lt;‘</a:t>
            </a:r>
            <a:r>
              <a:rPr lang="da-DK" dirty="0" err="1">
                <a:solidFill>
                  <a:srgbClr val="C00000"/>
                </a:solidFill>
              </a:rPr>
              <a:t>flex-direction</a:t>
            </a:r>
            <a:r>
              <a:rPr lang="da-DK" dirty="0">
                <a:solidFill>
                  <a:srgbClr val="C00000"/>
                </a:solidFill>
              </a:rPr>
              <a:t>’&gt; || &lt;‘</a:t>
            </a:r>
            <a:r>
              <a:rPr lang="da-DK" dirty="0" err="1">
                <a:solidFill>
                  <a:srgbClr val="C00000"/>
                </a:solidFill>
              </a:rPr>
              <a:t>flex-wrap</a:t>
            </a:r>
            <a:r>
              <a:rPr lang="da-DK" dirty="0">
                <a:solidFill>
                  <a:srgbClr val="C00000"/>
                </a:solidFill>
              </a:rPr>
              <a:t>’&gt;</a:t>
            </a:r>
            <a:r>
              <a:rPr lang="da-DK" dirty="0"/>
              <a:t>; }</a:t>
            </a:r>
            <a:endParaRPr lang="en" sz="2000" b="1" i="1" dirty="0"/>
          </a:p>
        </p:txBody>
      </p:sp>
      <p:sp>
        <p:nvSpPr>
          <p:cNvPr id="8" name="Rectangle 7">
            <a:extLst>
              <a:ext uri="{FF2B5EF4-FFF2-40B4-BE49-F238E27FC236}">
                <a16:creationId xmlns:a16="http://schemas.microsoft.com/office/drawing/2014/main" id="{244C9F51-23F6-D546-8DD6-0B4A96538044}"/>
              </a:ext>
            </a:extLst>
          </p:cNvPr>
          <p:cNvSpPr/>
          <p:nvPr/>
        </p:nvSpPr>
        <p:spPr>
          <a:xfrm>
            <a:off x="6498094" y="3140428"/>
            <a:ext cx="5463248" cy="1295868"/>
          </a:xfrm>
          <a:prstGeom prst="rect">
            <a:avLst/>
          </a:prstGeom>
        </p:spPr>
        <p:txBody>
          <a:bodyPr wrap="square">
            <a:spAutoFit/>
          </a:bodyPr>
          <a:lstStyle/>
          <a:p>
            <a:pPr>
              <a:lnSpc>
                <a:spcPct val="150000"/>
              </a:lnSpc>
            </a:pPr>
            <a:r>
              <a:rPr lang="en" b="1" dirty="0"/>
              <a:t>This is a shorthand </a:t>
            </a:r>
            <a:r>
              <a:rPr lang="en" b="1" dirty="0">
                <a:solidFill>
                  <a:srgbClr val="C00000"/>
                </a:solidFill>
              </a:rPr>
              <a:t>flex-direction</a:t>
            </a:r>
            <a:r>
              <a:rPr lang="en" b="1" dirty="0"/>
              <a:t> and </a:t>
            </a:r>
            <a:r>
              <a:rPr lang="en" b="1" dirty="0">
                <a:solidFill>
                  <a:srgbClr val="C00000"/>
                </a:solidFill>
              </a:rPr>
              <a:t>flex-wrap</a:t>
            </a:r>
            <a:r>
              <a:rPr lang="en" b="1" dirty="0"/>
              <a:t> properties, which together define the flex container's main and cross axes. </a:t>
            </a:r>
            <a:r>
              <a:rPr lang="en" b="1" dirty="0">
                <a:solidFill>
                  <a:srgbClr val="C00000"/>
                </a:solidFill>
              </a:rPr>
              <a:t>Default is row </a:t>
            </a:r>
            <a:r>
              <a:rPr lang="en" b="1" dirty="0" err="1">
                <a:solidFill>
                  <a:srgbClr val="C00000"/>
                </a:solidFill>
              </a:rPr>
              <a:t>nowrap</a:t>
            </a:r>
            <a:r>
              <a:rPr lang="en" b="1" dirty="0"/>
              <a:t>.</a:t>
            </a:r>
          </a:p>
        </p:txBody>
      </p:sp>
    </p:spTree>
    <p:extLst>
      <p:ext uri="{BB962C8B-B14F-4D97-AF65-F5344CB8AC3E}">
        <p14:creationId xmlns:p14="http://schemas.microsoft.com/office/powerpoint/2010/main" val="519205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5495" y="568214"/>
            <a:ext cx="8117633" cy="584775"/>
          </a:xfrm>
          <a:prstGeom prst="rect">
            <a:avLst/>
          </a:prstGeom>
        </p:spPr>
        <p:txBody>
          <a:bodyPr wrap="square">
            <a:spAutoFit/>
          </a:bodyPr>
          <a:lstStyle/>
          <a:p>
            <a:pPr algn="ctr"/>
            <a:r>
              <a:rPr lang="en-US" sz="3200" b="1" dirty="0">
                <a:solidFill>
                  <a:srgbClr val="7030A0"/>
                </a:solidFill>
                <a:latin typeface="+mj-lt"/>
              </a:rPr>
              <a:t>Wrapping elements</a:t>
            </a:r>
          </a:p>
        </p:txBody>
      </p:sp>
      <p:sp>
        <p:nvSpPr>
          <p:cNvPr id="4" name="Rectangle 3"/>
          <p:cNvSpPr/>
          <p:nvPr/>
        </p:nvSpPr>
        <p:spPr>
          <a:xfrm>
            <a:off x="5577893" y="1299758"/>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980" y="2068236"/>
            <a:ext cx="5870437" cy="3098650"/>
          </a:xfrm>
          <a:prstGeom prst="rect">
            <a:avLst/>
          </a:prstGeom>
        </p:spPr>
      </p:pic>
      <p:sp>
        <p:nvSpPr>
          <p:cNvPr id="11" name="Rectangle 10">
            <a:extLst>
              <a:ext uri="{FF2B5EF4-FFF2-40B4-BE49-F238E27FC236}">
                <a16:creationId xmlns:a16="http://schemas.microsoft.com/office/drawing/2014/main" id="{5DE5F118-B439-6A4F-AB03-6F08B77ECA1E}"/>
              </a:ext>
            </a:extLst>
          </p:cNvPr>
          <p:cNvSpPr/>
          <p:nvPr/>
        </p:nvSpPr>
        <p:spPr>
          <a:xfrm>
            <a:off x="2391095" y="5183274"/>
            <a:ext cx="8117633" cy="1200329"/>
          </a:xfrm>
          <a:prstGeom prst="rect">
            <a:avLst/>
          </a:prstGeom>
        </p:spPr>
        <p:txBody>
          <a:bodyPr wrap="square">
            <a:spAutoFit/>
          </a:bodyPr>
          <a:lstStyle/>
          <a:p>
            <a:r>
              <a:rPr lang="da-DK" sz="2400" dirty="0"/>
              <a:t>.</a:t>
            </a:r>
            <a:r>
              <a:rPr lang="da-DK" sz="2400" dirty="0" err="1"/>
              <a:t>photo-grid</a:t>
            </a:r>
            <a:r>
              <a:rPr lang="da-DK" sz="2400" dirty="0"/>
              <a:t> {</a:t>
            </a:r>
          </a:p>
          <a:p>
            <a:r>
              <a:rPr lang="da-DK" sz="2400" dirty="0"/>
              <a:t>	</a:t>
            </a:r>
            <a:r>
              <a:rPr lang="da-DK" sz="2400" dirty="0" err="1"/>
              <a:t>flex-wrap</a:t>
            </a:r>
            <a:r>
              <a:rPr lang="da-DK" sz="2400" dirty="0"/>
              <a:t>: </a:t>
            </a:r>
            <a:r>
              <a:rPr lang="da-DK" sz="2400" dirty="0" err="1"/>
              <a:t>wrap</a:t>
            </a:r>
            <a:r>
              <a:rPr lang="da-DK" sz="2400" dirty="0"/>
              <a:t>;</a:t>
            </a:r>
          </a:p>
          <a:p>
            <a:r>
              <a:rPr lang="da-DK" sz="2400" dirty="0"/>
              <a:t> }</a:t>
            </a:r>
            <a:endParaRPr lang="en" sz="2400" dirty="0"/>
          </a:p>
        </p:txBody>
      </p:sp>
      <p:sp>
        <p:nvSpPr>
          <p:cNvPr id="13" name="Rectangle 12">
            <a:extLst>
              <a:ext uri="{FF2B5EF4-FFF2-40B4-BE49-F238E27FC236}">
                <a16:creationId xmlns:a16="http://schemas.microsoft.com/office/drawing/2014/main" id="{C9067C25-5DBD-7549-85D0-EFC3F401270C}"/>
              </a:ext>
            </a:extLst>
          </p:cNvPr>
          <p:cNvSpPr/>
          <p:nvPr/>
        </p:nvSpPr>
        <p:spPr>
          <a:xfrm>
            <a:off x="6449911" y="5166886"/>
            <a:ext cx="8117633" cy="1200329"/>
          </a:xfrm>
          <a:prstGeom prst="rect">
            <a:avLst/>
          </a:prstGeom>
        </p:spPr>
        <p:txBody>
          <a:bodyPr wrap="square">
            <a:spAutoFit/>
          </a:bodyPr>
          <a:lstStyle/>
          <a:p>
            <a:r>
              <a:rPr lang="da-DK" sz="2400" dirty="0"/>
              <a:t>.</a:t>
            </a:r>
            <a:r>
              <a:rPr lang="da-DK" sz="2400" dirty="0" err="1"/>
              <a:t>photo-grid</a:t>
            </a:r>
            <a:r>
              <a:rPr lang="da-DK" sz="2400" dirty="0"/>
              <a:t> {</a:t>
            </a:r>
          </a:p>
          <a:p>
            <a:r>
              <a:rPr lang="da-DK" sz="2400" dirty="0"/>
              <a:t>	</a:t>
            </a:r>
            <a:r>
              <a:rPr lang="da-DK" sz="2400" dirty="0" err="1"/>
              <a:t>flex-wrap</a:t>
            </a:r>
            <a:r>
              <a:rPr lang="da-DK" sz="2400" dirty="0"/>
              <a:t>: </a:t>
            </a:r>
            <a:r>
              <a:rPr lang="da-DK" sz="2400" dirty="0" err="1"/>
              <a:t>nowrap</a:t>
            </a:r>
            <a:r>
              <a:rPr lang="da-DK" sz="2400" dirty="0"/>
              <a:t>;</a:t>
            </a:r>
          </a:p>
          <a:p>
            <a:r>
              <a:rPr lang="da-DK" sz="2400" dirty="0"/>
              <a:t> }</a:t>
            </a:r>
            <a:endParaRPr lang="en" sz="2400" dirty="0"/>
          </a:p>
        </p:txBody>
      </p:sp>
      <p:cxnSp>
        <p:nvCxnSpPr>
          <p:cNvPr id="15" name="Straight Connector 14">
            <a:extLst>
              <a:ext uri="{FF2B5EF4-FFF2-40B4-BE49-F238E27FC236}">
                <a16:creationId xmlns:a16="http://schemas.microsoft.com/office/drawing/2014/main" id="{65F2FFEE-74F2-0949-B773-876BF8AA0A58}"/>
              </a:ext>
            </a:extLst>
          </p:cNvPr>
          <p:cNvCxnSpPr>
            <a:cxnSpLocks/>
          </p:cNvCxnSpPr>
          <p:nvPr/>
        </p:nvCxnSpPr>
        <p:spPr>
          <a:xfrm flipH="1">
            <a:off x="5953555" y="1389053"/>
            <a:ext cx="1" cy="52916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816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0758" y="375180"/>
            <a:ext cx="4038680" cy="584775"/>
          </a:xfrm>
          <a:prstGeom prst="rect">
            <a:avLst/>
          </a:prstGeom>
        </p:spPr>
        <p:txBody>
          <a:bodyPr wrap="square">
            <a:spAutoFit/>
          </a:bodyPr>
          <a:lstStyle/>
          <a:p>
            <a:pPr algn="ctr"/>
            <a:r>
              <a:rPr lang="en-US" sz="3200" b="1" dirty="0">
                <a:latin typeface="+mj-lt"/>
              </a:rPr>
              <a:t>Head: &lt;title&gt;</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2631232" y="1826304"/>
            <a:ext cx="7162341" cy="465651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F8756B7-A045-6447-8B96-5C321C4D4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309" y="1906061"/>
            <a:ext cx="8767264" cy="4512310"/>
          </a:xfrm>
          <a:prstGeom prst="rect">
            <a:avLst/>
          </a:prstGeom>
        </p:spPr>
      </p:pic>
    </p:spTree>
    <p:extLst>
      <p:ext uri="{BB962C8B-B14F-4D97-AF65-F5344CB8AC3E}">
        <p14:creationId xmlns:p14="http://schemas.microsoft.com/office/powerpoint/2010/main" val="1785540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226994"/>
            <a:ext cx="8117633" cy="830997"/>
          </a:xfrm>
          <a:prstGeom prst="rect">
            <a:avLst/>
          </a:prstGeom>
        </p:spPr>
        <p:txBody>
          <a:bodyPr wrap="square">
            <a:spAutoFit/>
          </a:bodyPr>
          <a:lstStyle/>
          <a:p>
            <a:pPr algn="ctr"/>
            <a:r>
              <a:rPr lang="en-US" sz="4800" b="1" dirty="0">
                <a:solidFill>
                  <a:srgbClr val="7030A0"/>
                </a:solidFill>
                <a:latin typeface="+mj-lt"/>
              </a:rPr>
              <a:t>justify-content</a:t>
            </a:r>
          </a:p>
        </p:txBody>
      </p:sp>
      <p:sp>
        <p:nvSpPr>
          <p:cNvPr id="4" name="Rectangle 3"/>
          <p:cNvSpPr/>
          <p:nvPr/>
        </p:nvSpPr>
        <p:spPr>
          <a:xfrm>
            <a:off x="2928166" y="1057991"/>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584" y="1103710"/>
            <a:ext cx="2804984" cy="4700451"/>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1261614" y="5828291"/>
            <a:ext cx="4963418" cy="923330"/>
          </a:xfrm>
          <a:prstGeom prst="rect">
            <a:avLst/>
          </a:prstGeom>
        </p:spPr>
        <p:txBody>
          <a:bodyPr wrap="square">
            <a:spAutoFit/>
          </a:bodyPr>
          <a:lstStyle/>
          <a:p>
            <a:r>
              <a:rPr lang="da-DK" dirty="0"/>
              <a:t>.container {</a:t>
            </a:r>
            <a:r>
              <a:rPr lang="en" dirty="0">
                <a:solidFill>
                  <a:srgbClr val="7030A0"/>
                </a:solidFill>
              </a:rPr>
              <a:t>justify-content:</a:t>
            </a:r>
            <a:r>
              <a:rPr lang="en" dirty="0">
                <a:solidFill>
                  <a:srgbClr val="C00000"/>
                </a:solidFill>
              </a:rPr>
              <a:t> flex-start | flex-end | center | space-between | space-around | space-evenly</a:t>
            </a:r>
            <a:r>
              <a:rPr lang="en" dirty="0">
                <a:solidFill>
                  <a:srgbClr val="7030A0"/>
                </a:solidFill>
              </a:rPr>
              <a:t>;</a:t>
            </a:r>
            <a:r>
              <a:rPr lang="da-DK" dirty="0"/>
              <a:t> }</a:t>
            </a:r>
            <a:endParaRPr lang="en" sz="2000" b="1" i="1" dirty="0"/>
          </a:p>
        </p:txBody>
      </p:sp>
      <p:sp>
        <p:nvSpPr>
          <p:cNvPr id="8" name="Rectangle 7">
            <a:extLst>
              <a:ext uri="{FF2B5EF4-FFF2-40B4-BE49-F238E27FC236}">
                <a16:creationId xmlns:a16="http://schemas.microsoft.com/office/drawing/2014/main" id="{244C9F51-23F6-D546-8DD6-0B4A96538044}"/>
              </a:ext>
            </a:extLst>
          </p:cNvPr>
          <p:cNvSpPr/>
          <p:nvPr/>
        </p:nvSpPr>
        <p:spPr>
          <a:xfrm>
            <a:off x="6225032" y="1511978"/>
            <a:ext cx="5716157" cy="4855432"/>
          </a:xfrm>
          <a:prstGeom prst="rect">
            <a:avLst/>
          </a:prstGeom>
        </p:spPr>
        <p:txBody>
          <a:bodyPr wrap="square">
            <a:spAutoFit/>
          </a:bodyPr>
          <a:lstStyle/>
          <a:p>
            <a:pPr marL="285750" indent="-285750">
              <a:lnSpc>
                <a:spcPct val="150000"/>
              </a:lnSpc>
              <a:buFont typeface="Arial" panose="020B0604020202020204" pitchFamily="34" charset="0"/>
              <a:buChar char="•"/>
            </a:pPr>
            <a:r>
              <a:rPr lang="en" sz="1600" dirty="0">
                <a:solidFill>
                  <a:srgbClr val="C00000"/>
                </a:solidFill>
              </a:rPr>
              <a:t>flex-start </a:t>
            </a:r>
            <a:r>
              <a:rPr lang="en" sz="1600" dirty="0"/>
              <a:t>(default): items are packed toward the start line</a:t>
            </a:r>
          </a:p>
          <a:p>
            <a:pPr marL="285750" indent="-285750">
              <a:lnSpc>
                <a:spcPct val="150000"/>
              </a:lnSpc>
              <a:buFont typeface="Arial" panose="020B0604020202020204" pitchFamily="34" charset="0"/>
              <a:buChar char="•"/>
            </a:pPr>
            <a:r>
              <a:rPr lang="en" sz="1600" dirty="0">
                <a:solidFill>
                  <a:srgbClr val="C00000"/>
                </a:solidFill>
              </a:rPr>
              <a:t>flex-end</a:t>
            </a:r>
            <a:r>
              <a:rPr lang="en" sz="1600" dirty="0"/>
              <a:t>: items are packed toward to end line</a:t>
            </a:r>
          </a:p>
          <a:p>
            <a:pPr marL="285750" indent="-285750">
              <a:lnSpc>
                <a:spcPct val="150000"/>
              </a:lnSpc>
              <a:buFont typeface="Arial" panose="020B0604020202020204" pitchFamily="34" charset="0"/>
              <a:buChar char="•"/>
            </a:pPr>
            <a:r>
              <a:rPr lang="en" sz="1600" dirty="0">
                <a:solidFill>
                  <a:srgbClr val="C00000"/>
                </a:solidFill>
              </a:rPr>
              <a:t>center</a:t>
            </a:r>
            <a:r>
              <a:rPr lang="en" sz="1600" dirty="0"/>
              <a:t>: items are centered along the line</a:t>
            </a:r>
          </a:p>
          <a:p>
            <a:pPr marL="285750" indent="-285750">
              <a:lnSpc>
                <a:spcPct val="150000"/>
              </a:lnSpc>
              <a:buFont typeface="Arial" panose="020B0604020202020204" pitchFamily="34" charset="0"/>
              <a:buChar char="•"/>
            </a:pPr>
            <a:r>
              <a:rPr lang="en" sz="1600" dirty="0">
                <a:solidFill>
                  <a:srgbClr val="C00000"/>
                </a:solidFill>
              </a:rPr>
              <a:t>space-between</a:t>
            </a:r>
            <a:r>
              <a:rPr lang="en" sz="1600" dirty="0"/>
              <a:t>: items are evenly distributed in the line; first item is on the start line, last item on the end line</a:t>
            </a:r>
          </a:p>
          <a:p>
            <a:pPr marL="285750" indent="-285750">
              <a:lnSpc>
                <a:spcPct val="150000"/>
              </a:lnSpc>
              <a:buFont typeface="Arial" panose="020B0604020202020204" pitchFamily="34" charset="0"/>
              <a:buChar char="•"/>
            </a:pPr>
            <a:r>
              <a:rPr lang="en" sz="1600" dirty="0">
                <a:solidFill>
                  <a:srgbClr val="C00000"/>
                </a:solidFill>
              </a:rPr>
              <a:t>space-around</a:t>
            </a:r>
            <a:r>
              <a:rPr lang="en" sz="1600" dirty="0"/>
              <a:t>: items are evenly distributed in the line with equal space around them. Note that visually the spaces aren't equal, since all the items have equal space on both sides. The first item will have one unit of space against the container edge, but two units of space between the next item because that next item has its own spacing that applies.</a:t>
            </a:r>
          </a:p>
          <a:p>
            <a:pPr marL="285750" indent="-285750">
              <a:lnSpc>
                <a:spcPct val="150000"/>
              </a:lnSpc>
              <a:buFont typeface="Arial" panose="020B0604020202020204" pitchFamily="34" charset="0"/>
              <a:buChar char="•"/>
            </a:pPr>
            <a:r>
              <a:rPr lang="en" sz="1600" dirty="0">
                <a:solidFill>
                  <a:srgbClr val="C00000"/>
                </a:solidFill>
              </a:rPr>
              <a:t>space-evenly</a:t>
            </a:r>
            <a:r>
              <a:rPr lang="en" sz="1600" dirty="0"/>
              <a:t>: items are distributed so that the spacing between any two items (and the space to the edges) is equal.</a:t>
            </a:r>
          </a:p>
        </p:txBody>
      </p:sp>
      <p:sp>
        <p:nvSpPr>
          <p:cNvPr id="9" name="Rectangle 8">
            <a:extLst>
              <a:ext uri="{FF2B5EF4-FFF2-40B4-BE49-F238E27FC236}">
                <a16:creationId xmlns:a16="http://schemas.microsoft.com/office/drawing/2014/main" id="{2201EEE8-6B33-D440-AFB5-65EB7337227A}"/>
              </a:ext>
            </a:extLst>
          </p:cNvPr>
          <p:cNvSpPr/>
          <p:nvPr/>
        </p:nvSpPr>
        <p:spPr>
          <a:xfrm>
            <a:off x="6333392" y="635607"/>
            <a:ext cx="5716157" cy="464871"/>
          </a:xfrm>
          <a:prstGeom prst="rect">
            <a:avLst/>
          </a:prstGeom>
        </p:spPr>
        <p:txBody>
          <a:bodyPr wrap="square">
            <a:spAutoFit/>
          </a:bodyPr>
          <a:lstStyle/>
          <a:p>
            <a:pPr>
              <a:lnSpc>
                <a:spcPct val="150000"/>
              </a:lnSpc>
            </a:pPr>
            <a:r>
              <a:rPr lang="en" b="1" dirty="0"/>
              <a:t>This defines the alignment along the main axis</a:t>
            </a:r>
            <a:endParaRPr lang="en" sz="1600" b="1" dirty="0"/>
          </a:p>
        </p:txBody>
      </p:sp>
    </p:spTree>
    <p:extLst>
      <p:ext uri="{BB962C8B-B14F-4D97-AF65-F5344CB8AC3E}">
        <p14:creationId xmlns:p14="http://schemas.microsoft.com/office/powerpoint/2010/main" val="4089127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226994"/>
            <a:ext cx="8117633" cy="830997"/>
          </a:xfrm>
          <a:prstGeom prst="rect">
            <a:avLst/>
          </a:prstGeom>
        </p:spPr>
        <p:txBody>
          <a:bodyPr wrap="square">
            <a:spAutoFit/>
          </a:bodyPr>
          <a:lstStyle/>
          <a:p>
            <a:pPr algn="ctr"/>
            <a:r>
              <a:rPr lang="en-US" sz="4800" b="1" dirty="0">
                <a:solidFill>
                  <a:srgbClr val="7030A0"/>
                </a:solidFill>
                <a:latin typeface="+mj-lt"/>
              </a:rPr>
              <a:t>align-items</a:t>
            </a:r>
          </a:p>
        </p:txBody>
      </p:sp>
      <p:sp>
        <p:nvSpPr>
          <p:cNvPr id="4" name="Rectangle 3"/>
          <p:cNvSpPr/>
          <p:nvPr/>
        </p:nvSpPr>
        <p:spPr>
          <a:xfrm>
            <a:off x="2928166" y="1057991"/>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6197" y="1244324"/>
            <a:ext cx="3302027" cy="4381708"/>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1261614" y="5828291"/>
            <a:ext cx="4963418" cy="646331"/>
          </a:xfrm>
          <a:prstGeom prst="rect">
            <a:avLst/>
          </a:prstGeom>
        </p:spPr>
        <p:txBody>
          <a:bodyPr wrap="square">
            <a:spAutoFit/>
          </a:bodyPr>
          <a:lstStyle/>
          <a:p>
            <a:r>
              <a:rPr lang="da-DK" dirty="0"/>
              <a:t>.container {</a:t>
            </a:r>
            <a:r>
              <a:rPr lang="da-DK" dirty="0" err="1">
                <a:solidFill>
                  <a:srgbClr val="7030A0"/>
                </a:solidFill>
              </a:rPr>
              <a:t>align</a:t>
            </a:r>
            <a:r>
              <a:rPr lang="da-DK" dirty="0">
                <a:solidFill>
                  <a:srgbClr val="7030A0"/>
                </a:solidFill>
              </a:rPr>
              <a:t>-items: </a:t>
            </a:r>
            <a:r>
              <a:rPr lang="da-DK" dirty="0" err="1">
                <a:solidFill>
                  <a:srgbClr val="C00000"/>
                </a:solidFill>
              </a:rPr>
              <a:t>stretch</a:t>
            </a:r>
            <a:r>
              <a:rPr lang="da-DK" dirty="0">
                <a:solidFill>
                  <a:srgbClr val="C00000"/>
                </a:solidFill>
              </a:rPr>
              <a:t> | </a:t>
            </a:r>
            <a:r>
              <a:rPr lang="da-DK" dirty="0" err="1">
                <a:solidFill>
                  <a:srgbClr val="C00000"/>
                </a:solidFill>
              </a:rPr>
              <a:t>flex</a:t>
            </a:r>
            <a:r>
              <a:rPr lang="da-DK" dirty="0">
                <a:solidFill>
                  <a:srgbClr val="C00000"/>
                </a:solidFill>
              </a:rPr>
              <a:t>-start | </a:t>
            </a:r>
            <a:r>
              <a:rPr lang="da-DK" dirty="0" err="1">
                <a:solidFill>
                  <a:srgbClr val="C00000"/>
                </a:solidFill>
              </a:rPr>
              <a:t>flex</a:t>
            </a:r>
            <a:r>
              <a:rPr lang="da-DK" dirty="0">
                <a:solidFill>
                  <a:srgbClr val="C00000"/>
                </a:solidFill>
              </a:rPr>
              <a:t>-end | center | baseline</a:t>
            </a:r>
            <a:r>
              <a:rPr lang="en" dirty="0">
                <a:solidFill>
                  <a:srgbClr val="7030A0"/>
                </a:solidFill>
              </a:rPr>
              <a:t>;</a:t>
            </a:r>
            <a:r>
              <a:rPr lang="da-DK" dirty="0"/>
              <a:t> }</a:t>
            </a:r>
            <a:endParaRPr lang="en" sz="2000" b="1" i="1" dirty="0"/>
          </a:p>
        </p:txBody>
      </p:sp>
      <p:sp>
        <p:nvSpPr>
          <p:cNvPr id="11" name="Rectangle 10">
            <a:extLst>
              <a:ext uri="{FF2B5EF4-FFF2-40B4-BE49-F238E27FC236}">
                <a16:creationId xmlns:a16="http://schemas.microsoft.com/office/drawing/2014/main" id="{D862D4DE-298F-FF4F-AB88-2000E452FECF}"/>
              </a:ext>
            </a:extLst>
          </p:cNvPr>
          <p:cNvSpPr/>
          <p:nvPr/>
        </p:nvSpPr>
        <p:spPr>
          <a:xfrm>
            <a:off x="6225032" y="1511978"/>
            <a:ext cx="5716157" cy="3008772"/>
          </a:xfrm>
          <a:prstGeom prst="rect">
            <a:avLst/>
          </a:prstGeom>
        </p:spPr>
        <p:txBody>
          <a:bodyPr wrap="square">
            <a:spAutoFit/>
          </a:bodyPr>
          <a:lstStyle/>
          <a:p>
            <a:pPr marL="285750" indent="-285750">
              <a:lnSpc>
                <a:spcPct val="150000"/>
              </a:lnSpc>
              <a:buFont typeface="Arial" panose="020B0604020202020204" pitchFamily="34" charset="0"/>
              <a:buChar char="•"/>
            </a:pPr>
            <a:r>
              <a:rPr lang="en" sz="1600" dirty="0">
                <a:solidFill>
                  <a:srgbClr val="C00000"/>
                </a:solidFill>
              </a:rPr>
              <a:t>stretch</a:t>
            </a:r>
            <a:r>
              <a:rPr lang="en" sz="1600" dirty="0"/>
              <a:t> (default): stretch to fill the container (still respect min-width/max-width)</a:t>
            </a:r>
          </a:p>
          <a:p>
            <a:pPr marL="285750" indent="-285750">
              <a:lnSpc>
                <a:spcPct val="150000"/>
              </a:lnSpc>
              <a:buFont typeface="Arial" panose="020B0604020202020204" pitchFamily="34" charset="0"/>
              <a:buChar char="•"/>
            </a:pPr>
            <a:r>
              <a:rPr lang="en" sz="1600" dirty="0">
                <a:solidFill>
                  <a:srgbClr val="C00000"/>
                </a:solidFill>
              </a:rPr>
              <a:t>flex-start</a:t>
            </a:r>
            <a:r>
              <a:rPr lang="en" sz="1600" dirty="0"/>
              <a:t>: cross-start margin edge of the items is placed on the cross-start line</a:t>
            </a:r>
          </a:p>
          <a:p>
            <a:pPr marL="285750" indent="-285750">
              <a:lnSpc>
                <a:spcPct val="150000"/>
              </a:lnSpc>
              <a:buFont typeface="Arial" panose="020B0604020202020204" pitchFamily="34" charset="0"/>
              <a:buChar char="•"/>
            </a:pPr>
            <a:r>
              <a:rPr lang="en" sz="1600" dirty="0">
                <a:solidFill>
                  <a:srgbClr val="C00000"/>
                </a:solidFill>
              </a:rPr>
              <a:t>flex-end</a:t>
            </a:r>
            <a:r>
              <a:rPr lang="en" sz="1600" dirty="0"/>
              <a:t>: cross-end margin edge of the items is placed on the cross-end line</a:t>
            </a:r>
          </a:p>
          <a:p>
            <a:pPr marL="285750" indent="-285750">
              <a:lnSpc>
                <a:spcPct val="150000"/>
              </a:lnSpc>
              <a:buFont typeface="Arial" panose="020B0604020202020204" pitchFamily="34" charset="0"/>
              <a:buChar char="•"/>
            </a:pPr>
            <a:r>
              <a:rPr lang="en" sz="1600" dirty="0">
                <a:solidFill>
                  <a:srgbClr val="C00000"/>
                </a:solidFill>
              </a:rPr>
              <a:t>center</a:t>
            </a:r>
            <a:r>
              <a:rPr lang="en" sz="1600" dirty="0"/>
              <a:t>: items are centered in the cross-axis</a:t>
            </a:r>
          </a:p>
          <a:p>
            <a:pPr marL="285750" indent="-285750">
              <a:lnSpc>
                <a:spcPct val="150000"/>
              </a:lnSpc>
              <a:buFont typeface="Arial" panose="020B0604020202020204" pitchFamily="34" charset="0"/>
              <a:buChar char="•"/>
            </a:pPr>
            <a:r>
              <a:rPr lang="en" sz="1600" dirty="0"/>
              <a:t>baseline: items are aligned such as their baselines align</a:t>
            </a:r>
          </a:p>
        </p:txBody>
      </p:sp>
      <p:sp>
        <p:nvSpPr>
          <p:cNvPr id="14" name="Rectangle 13">
            <a:extLst>
              <a:ext uri="{FF2B5EF4-FFF2-40B4-BE49-F238E27FC236}">
                <a16:creationId xmlns:a16="http://schemas.microsoft.com/office/drawing/2014/main" id="{BC7E2530-C8C4-234C-9322-95E65BDA87E9}"/>
              </a:ext>
            </a:extLst>
          </p:cNvPr>
          <p:cNvSpPr/>
          <p:nvPr/>
        </p:nvSpPr>
        <p:spPr>
          <a:xfrm>
            <a:off x="6333392" y="635607"/>
            <a:ext cx="5716157" cy="464871"/>
          </a:xfrm>
          <a:prstGeom prst="rect">
            <a:avLst/>
          </a:prstGeom>
        </p:spPr>
        <p:txBody>
          <a:bodyPr wrap="square">
            <a:spAutoFit/>
          </a:bodyPr>
          <a:lstStyle/>
          <a:p>
            <a:pPr>
              <a:lnSpc>
                <a:spcPct val="150000"/>
              </a:lnSpc>
            </a:pPr>
            <a:r>
              <a:rPr lang="en" b="1" dirty="0"/>
              <a:t>Think of it as the justify-content version for the cross-axis</a:t>
            </a:r>
            <a:endParaRPr lang="en" sz="1600" b="1" dirty="0"/>
          </a:p>
        </p:txBody>
      </p:sp>
    </p:spTree>
    <p:extLst>
      <p:ext uri="{BB962C8B-B14F-4D97-AF65-F5344CB8AC3E}">
        <p14:creationId xmlns:p14="http://schemas.microsoft.com/office/powerpoint/2010/main" val="1684198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60848" y="375180"/>
            <a:ext cx="8117633" cy="584775"/>
          </a:xfrm>
          <a:prstGeom prst="rect">
            <a:avLst/>
          </a:prstGeom>
        </p:spPr>
        <p:txBody>
          <a:bodyPr wrap="square">
            <a:spAutoFit/>
          </a:bodyPr>
          <a:lstStyle/>
          <a:p>
            <a:pPr algn="ctr"/>
            <a:r>
              <a:rPr lang="en-US" sz="3200" b="1" dirty="0">
                <a:solidFill>
                  <a:srgbClr val="7030A0"/>
                </a:solidFill>
                <a:latin typeface="+mj-lt"/>
              </a:rPr>
              <a:t>Manipulate HTML for Flexbox</a:t>
            </a:r>
          </a:p>
        </p:txBody>
      </p:sp>
      <p:sp>
        <p:nvSpPr>
          <p:cNvPr id="4" name="Rectangle 3"/>
          <p:cNvSpPr/>
          <p:nvPr/>
        </p:nvSpPr>
        <p:spPr>
          <a:xfrm>
            <a:off x="5503246"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673" y="1389053"/>
            <a:ext cx="4915154" cy="2315685"/>
          </a:xfrm>
          <a:prstGeom prst="rect">
            <a:avLst/>
          </a:prstGeom>
        </p:spPr>
      </p:pic>
      <p:cxnSp>
        <p:nvCxnSpPr>
          <p:cNvPr id="5" name="Straight Connector 4">
            <a:extLst>
              <a:ext uri="{FF2B5EF4-FFF2-40B4-BE49-F238E27FC236}">
                <a16:creationId xmlns:a16="http://schemas.microsoft.com/office/drawing/2014/main" id="{41C73ACF-A2D5-1347-827A-F7D2F2AC9DBA}"/>
              </a:ext>
            </a:extLst>
          </p:cNvPr>
          <p:cNvCxnSpPr>
            <a:cxnSpLocks/>
          </p:cNvCxnSpPr>
          <p:nvPr/>
        </p:nvCxnSpPr>
        <p:spPr>
          <a:xfrm flipH="1">
            <a:off x="5953555" y="1389053"/>
            <a:ext cx="1" cy="5291665"/>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8222B1C-C26C-DB42-9396-6F0DFC702D23}"/>
              </a:ext>
            </a:extLst>
          </p:cNvPr>
          <p:cNvSpPr/>
          <p:nvPr/>
        </p:nvSpPr>
        <p:spPr>
          <a:xfrm>
            <a:off x="2037183" y="3849718"/>
            <a:ext cx="8117633" cy="1323439"/>
          </a:xfrm>
          <a:prstGeom prst="rect">
            <a:avLst/>
          </a:prstGeom>
        </p:spPr>
        <p:txBody>
          <a:bodyPr wrap="square">
            <a:spAutoFit/>
          </a:bodyPr>
          <a:lstStyle/>
          <a:p>
            <a:r>
              <a:rPr lang="en" sz="2000" dirty="0"/>
              <a:t>.menu-container {</a:t>
            </a:r>
          </a:p>
          <a:p>
            <a:pPr lvl="1"/>
            <a:r>
              <a:rPr lang="en" sz="2000" dirty="0"/>
              <a:t>display: flex; </a:t>
            </a:r>
          </a:p>
          <a:p>
            <a:pPr lvl="1"/>
            <a:r>
              <a:rPr lang="en" sz="2000" dirty="0">
                <a:solidFill>
                  <a:srgbClr val="C00000"/>
                </a:solidFill>
              </a:rPr>
              <a:t>justify-content: center</a:t>
            </a:r>
          </a:p>
          <a:p>
            <a:r>
              <a:rPr lang="en" sz="2000" dirty="0"/>
              <a:t>}</a:t>
            </a:r>
          </a:p>
        </p:txBody>
      </p:sp>
      <p:sp>
        <p:nvSpPr>
          <p:cNvPr id="14" name="Rectangle 13">
            <a:extLst>
              <a:ext uri="{FF2B5EF4-FFF2-40B4-BE49-F238E27FC236}">
                <a16:creationId xmlns:a16="http://schemas.microsoft.com/office/drawing/2014/main" id="{E9DBA5AA-2F2B-C24C-8900-62B75E7289BE}"/>
              </a:ext>
            </a:extLst>
          </p:cNvPr>
          <p:cNvSpPr/>
          <p:nvPr/>
        </p:nvSpPr>
        <p:spPr>
          <a:xfrm>
            <a:off x="6553199" y="3808566"/>
            <a:ext cx="8117633" cy="1323439"/>
          </a:xfrm>
          <a:prstGeom prst="rect">
            <a:avLst/>
          </a:prstGeom>
        </p:spPr>
        <p:txBody>
          <a:bodyPr wrap="square">
            <a:spAutoFit/>
          </a:bodyPr>
          <a:lstStyle/>
          <a:p>
            <a:r>
              <a:rPr lang="en" sz="2000" dirty="0"/>
              <a:t>.menu-container {</a:t>
            </a:r>
          </a:p>
          <a:p>
            <a:pPr lvl="1"/>
            <a:r>
              <a:rPr lang="en" sz="2000" dirty="0"/>
              <a:t>display: flex; </a:t>
            </a:r>
          </a:p>
          <a:p>
            <a:pPr lvl="1"/>
            <a:r>
              <a:rPr lang="da-DK" sz="2000" dirty="0">
                <a:solidFill>
                  <a:srgbClr val="C00000"/>
                </a:solidFill>
              </a:rPr>
              <a:t>a</a:t>
            </a:r>
            <a:r>
              <a:rPr lang="en" sz="2000" dirty="0">
                <a:solidFill>
                  <a:srgbClr val="C00000"/>
                </a:solidFill>
              </a:rPr>
              <a:t>lign-items: center</a:t>
            </a:r>
          </a:p>
          <a:p>
            <a:r>
              <a:rPr lang="en" sz="2000" dirty="0"/>
              <a:t>}</a:t>
            </a:r>
          </a:p>
        </p:txBody>
      </p:sp>
      <p:sp>
        <p:nvSpPr>
          <p:cNvPr id="15" name="Rectangle 14">
            <a:extLst>
              <a:ext uri="{FF2B5EF4-FFF2-40B4-BE49-F238E27FC236}">
                <a16:creationId xmlns:a16="http://schemas.microsoft.com/office/drawing/2014/main" id="{D0EF1A4C-EEA4-0A4F-A1A0-11D1F2A03B2B}"/>
              </a:ext>
            </a:extLst>
          </p:cNvPr>
          <p:cNvSpPr/>
          <p:nvPr/>
        </p:nvSpPr>
        <p:spPr>
          <a:xfrm>
            <a:off x="6553199" y="5132005"/>
            <a:ext cx="8117633" cy="1477328"/>
          </a:xfrm>
          <a:prstGeom prst="rect">
            <a:avLst/>
          </a:prstGeom>
        </p:spPr>
        <p:txBody>
          <a:bodyPr wrap="square">
            <a:spAutoFit/>
          </a:bodyPr>
          <a:lstStyle/>
          <a:p>
            <a:pPr marL="285750" indent="-285750">
              <a:buFont typeface="Arial" panose="020B0604020202020204" pitchFamily="34" charset="0"/>
              <a:buChar char="•"/>
            </a:pPr>
            <a:r>
              <a:rPr lang="en" dirty="0"/>
              <a:t>center</a:t>
            </a:r>
          </a:p>
          <a:p>
            <a:pPr marL="285750" indent="-285750">
              <a:buFont typeface="Arial" panose="020B0604020202020204" pitchFamily="34" charset="0"/>
              <a:buChar char="•"/>
            </a:pPr>
            <a:r>
              <a:rPr lang="en" dirty="0"/>
              <a:t>flex-start   (</a:t>
            </a:r>
            <a:r>
              <a:rPr lang="en" dirty="0">
                <a:solidFill>
                  <a:srgbClr val="C00000"/>
                </a:solidFill>
              </a:rPr>
              <a:t>top</a:t>
            </a:r>
            <a:r>
              <a:rPr lang="en" dirty="0"/>
              <a:t>)</a:t>
            </a:r>
          </a:p>
          <a:p>
            <a:pPr marL="285750" indent="-285750">
              <a:buFont typeface="Arial" panose="020B0604020202020204" pitchFamily="34" charset="0"/>
              <a:buChar char="•"/>
            </a:pPr>
            <a:r>
              <a:rPr lang="en" dirty="0"/>
              <a:t>flex-end      (</a:t>
            </a:r>
            <a:r>
              <a:rPr lang="en" dirty="0">
                <a:solidFill>
                  <a:srgbClr val="C00000"/>
                </a:solidFill>
              </a:rPr>
              <a:t>bottom</a:t>
            </a:r>
            <a:r>
              <a:rPr lang="en" dirty="0"/>
              <a:t>)</a:t>
            </a:r>
          </a:p>
          <a:p>
            <a:pPr marL="285750" indent="-285750">
              <a:buFont typeface="Arial" panose="020B0604020202020204" pitchFamily="34" charset="0"/>
              <a:buChar char="•"/>
            </a:pPr>
            <a:r>
              <a:rPr lang="en" dirty="0"/>
              <a:t>stretch</a:t>
            </a:r>
          </a:p>
          <a:p>
            <a:pPr marL="285750" indent="-285750">
              <a:buFont typeface="Arial" panose="020B0604020202020204" pitchFamily="34" charset="0"/>
              <a:buChar char="•"/>
            </a:pPr>
            <a:r>
              <a:rPr lang="en" dirty="0"/>
              <a:t>baseline</a:t>
            </a:r>
          </a:p>
        </p:txBody>
      </p:sp>
      <p:sp>
        <p:nvSpPr>
          <p:cNvPr id="17" name="Rectangle 16">
            <a:extLst>
              <a:ext uri="{FF2B5EF4-FFF2-40B4-BE49-F238E27FC236}">
                <a16:creationId xmlns:a16="http://schemas.microsoft.com/office/drawing/2014/main" id="{CD8AE80D-8E34-E043-8EE2-665EB3EECCF2}"/>
              </a:ext>
            </a:extLst>
          </p:cNvPr>
          <p:cNvSpPr/>
          <p:nvPr/>
        </p:nvSpPr>
        <p:spPr>
          <a:xfrm>
            <a:off x="2018522" y="5132005"/>
            <a:ext cx="8117633" cy="1477328"/>
          </a:xfrm>
          <a:prstGeom prst="rect">
            <a:avLst/>
          </a:prstGeom>
        </p:spPr>
        <p:txBody>
          <a:bodyPr wrap="square">
            <a:spAutoFit/>
          </a:bodyPr>
          <a:lstStyle/>
          <a:p>
            <a:pPr marL="285750" indent="-285750">
              <a:buFont typeface="Arial" panose="020B0604020202020204" pitchFamily="34" charset="0"/>
              <a:buChar char="•"/>
            </a:pPr>
            <a:r>
              <a:rPr lang="en" dirty="0"/>
              <a:t>center</a:t>
            </a:r>
          </a:p>
          <a:p>
            <a:pPr marL="285750" indent="-285750">
              <a:buFont typeface="Arial" panose="020B0604020202020204" pitchFamily="34" charset="0"/>
              <a:buChar char="•"/>
            </a:pPr>
            <a:r>
              <a:rPr lang="en" dirty="0"/>
              <a:t>flex-start</a:t>
            </a:r>
          </a:p>
          <a:p>
            <a:pPr marL="285750" indent="-285750">
              <a:buFont typeface="Arial" panose="020B0604020202020204" pitchFamily="34" charset="0"/>
              <a:buChar char="•"/>
            </a:pPr>
            <a:r>
              <a:rPr lang="en" dirty="0"/>
              <a:t>flex-end</a:t>
            </a:r>
          </a:p>
          <a:p>
            <a:pPr marL="285750" indent="-285750">
              <a:buFont typeface="Arial" panose="020B0604020202020204" pitchFamily="34" charset="0"/>
              <a:buChar char="•"/>
            </a:pPr>
            <a:r>
              <a:rPr lang="en" dirty="0"/>
              <a:t>space-around</a:t>
            </a:r>
          </a:p>
          <a:p>
            <a:pPr marL="285750" indent="-285750">
              <a:buFont typeface="Arial" panose="020B0604020202020204" pitchFamily="34" charset="0"/>
              <a:buChar char="•"/>
            </a:pPr>
            <a:r>
              <a:rPr lang="en" dirty="0"/>
              <a:t>space-between</a:t>
            </a:r>
          </a:p>
        </p:txBody>
      </p:sp>
    </p:spTree>
    <p:extLst>
      <p:ext uri="{BB962C8B-B14F-4D97-AF65-F5344CB8AC3E}">
        <p14:creationId xmlns:p14="http://schemas.microsoft.com/office/powerpoint/2010/main" val="3336139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6782" y="680980"/>
            <a:ext cx="8117633" cy="830997"/>
          </a:xfrm>
          <a:prstGeom prst="rect">
            <a:avLst/>
          </a:prstGeom>
        </p:spPr>
        <p:txBody>
          <a:bodyPr wrap="square">
            <a:spAutoFit/>
          </a:bodyPr>
          <a:lstStyle/>
          <a:p>
            <a:pPr algn="ctr"/>
            <a:r>
              <a:rPr lang="en-US" sz="4800" b="1" dirty="0">
                <a:latin typeface="+mj-lt"/>
              </a:rPr>
              <a:t>Properties for the </a:t>
            </a:r>
            <a:r>
              <a:rPr lang="en-US" sz="4800" b="1" dirty="0">
                <a:solidFill>
                  <a:schemeClr val="accent2"/>
                </a:solidFill>
                <a:latin typeface="+mj-lt"/>
              </a:rPr>
              <a:t>Item</a:t>
            </a:r>
          </a:p>
        </p:txBody>
      </p:sp>
      <p:sp>
        <p:nvSpPr>
          <p:cNvPr id="4" name="Rectangle 3"/>
          <p:cNvSpPr/>
          <p:nvPr/>
        </p:nvSpPr>
        <p:spPr>
          <a:xfrm>
            <a:off x="5535441" y="1709060"/>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9791" y="2163047"/>
            <a:ext cx="6390045" cy="2531905"/>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4651161" y="5169826"/>
            <a:ext cx="5293254" cy="461665"/>
          </a:xfrm>
          <a:prstGeom prst="rect">
            <a:avLst/>
          </a:prstGeom>
        </p:spPr>
        <p:txBody>
          <a:bodyPr wrap="square">
            <a:spAutoFit/>
          </a:bodyPr>
          <a:lstStyle/>
          <a:p>
            <a:r>
              <a:rPr lang="en" sz="2400" dirty="0"/>
              <a:t>.container { </a:t>
            </a:r>
            <a:r>
              <a:rPr lang="en" sz="2400" dirty="0">
                <a:solidFill>
                  <a:srgbClr val="7030A0"/>
                </a:solidFill>
              </a:rPr>
              <a:t>display: </a:t>
            </a:r>
            <a:r>
              <a:rPr lang="en" sz="2400" dirty="0">
                <a:solidFill>
                  <a:srgbClr val="C00000"/>
                </a:solidFill>
              </a:rPr>
              <a:t>flex</a:t>
            </a:r>
            <a:r>
              <a:rPr lang="en" sz="2400" dirty="0">
                <a:solidFill>
                  <a:srgbClr val="7030A0"/>
                </a:solidFill>
              </a:rPr>
              <a:t>; </a:t>
            </a:r>
            <a:r>
              <a:rPr lang="en" sz="2400" dirty="0"/>
              <a:t>}</a:t>
            </a:r>
          </a:p>
        </p:txBody>
      </p:sp>
    </p:spTree>
    <p:extLst>
      <p:ext uri="{BB962C8B-B14F-4D97-AF65-F5344CB8AC3E}">
        <p14:creationId xmlns:p14="http://schemas.microsoft.com/office/powerpoint/2010/main" val="942912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138952"/>
            <a:ext cx="8117633" cy="830997"/>
          </a:xfrm>
          <a:prstGeom prst="rect">
            <a:avLst/>
          </a:prstGeom>
        </p:spPr>
        <p:txBody>
          <a:bodyPr wrap="square">
            <a:spAutoFit/>
          </a:bodyPr>
          <a:lstStyle/>
          <a:p>
            <a:pPr algn="ctr"/>
            <a:r>
              <a:rPr lang="en-US" sz="4800" b="1" dirty="0">
                <a:solidFill>
                  <a:schemeClr val="accent2"/>
                </a:solidFill>
                <a:latin typeface="+mj-lt"/>
              </a:rPr>
              <a:t>Order</a:t>
            </a:r>
          </a:p>
        </p:txBody>
      </p:sp>
      <p:sp>
        <p:nvSpPr>
          <p:cNvPr id="4" name="Rectangle 3"/>
          <p:cNvSpPr/>
          <p:nvPr/>
        </p:nvSpPr>
        <p:spPr>
          <a:xfrm>
            <a:off x="2928166" y="1167032"/>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2173" y="1497449"/>
            <a:ext cx="4099885" cy="3720060"/>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953878" y="5518719"/>
            <a:ext cx="8117633" cy="338554"/>
          </a:xfrm>
          <a:prstGeom prst="rect">
            <a:avLst/>
          </a:prstGeom>
        </p:spPr>
        <p:txBody>
          <a:bodyPr wrap="square">
            <a:spAutoFit/>
          </a:bodyPr>
          <a:lstStyle/>
          <a:p>
            <a:r>
              <a:rPr lang="en" sz="1600" dirty="0"/>
              <a:t>.item { </a:t>
            </a:r>
            <a:r>
              <a:rPr lang="en" sz="1600" dirty="0">
                <a:solidFill>
                  <a:schemeClr val="accent2"/>
                </a:solidFill>
              </a:rPr>
              <a:t>order</a:t>
            </a:r>
            <a:r>
              <a:rPr lang="en" sz="1600" dirty="0"/>
              <a:t>: </a:t>
            </a:r>
            <a:r>
              <a:rPr lang="en" sz="1600" dirty="0">
                <a:solidFill>
                  <a:srgbClr val="C00000"/>
                </a:solidFill>
              </a:rPr>
              <a:t>&lt;number&gt;</a:t>
            </a:r>
            <a:r>
              <a:rPr lang="en" sz="1600" dirty="0"/>
              <a:t>;}</a:t>
            </a:r>
            <a:r>
              <a:rPr lang="da-DK" sz="1600" dirty="0"/>
              <a:t> </a:t>
            </a:r>
            <a:r>
              <a:rPr lang="en" sz="1600" dirty="0"/>
              <a:t>/* default is </a:t>
            </a:r>
            <a:r>
              <a:rPr lang="en" sz="1600" dirty="0">
                <a:solidFill>
                  <a:srgbClr val="C00000"/>
                </a:solidFill>
              </a:rPr>
              <a:t>0</a:t>
            </a:r>
            <a:r>
              <a:rPr lang="en" sz="1600" dirty="0"/>
              <a:t> */</a:t>
            </a:r>
            <a:r>
              <a:rPr lang="da-DK" sz="1600" dirty="0">
                <a:solidFill>
                  <a:srgbClr val="C00000"/>
                </a:solidFill>
              </a:rPr>
              <a:t> </a:t>
            </a:r>
            <a:endParaRPr lang="en" sz="1600" b="1" i="1" dirty="0">
              <a:solidFill>
                <a:srgbClr val="C00000"/>
              </a:solidFill>
            </a:endParaRPr>
          </a:p>
        </p:txBody>
      </p:sp>
      <p:sp>
        <p:nvSpPr>
          <p:cNvPr id="11" name="Rectangle 10">
            <a:extLst>
              <a:ext uri="{FF2B5EF4-FFF2-40B4-BE49-F238E27FC236}">
                <a16:creationId xmlns:a16="http://schemas.microsoft.com/office/drawing/2014/main" id="{7338965B-19A1-D44F-BA67-30F2FCE9B34D}"/>
              </a:ext>
            </a:extLst>
          </p:cNvPr>
          <p:cNvSpPr/>
          <p:nvPr/>
        </p:nvSpPr>
        <p:spPr>
          <a:xfrm>
            <a:off x="6706598" y="2921977"/>
            <a:ext cx="4722062" cy="1723549"/>
          </a:xfrm>
          <a:prstGeom prst="rect">
            <a:avLst/>
          </a:prstGeom>
        </p:spPr>
        <p:txBody>
          <a:bodyPr wrap="square">
            <a:spAutoFit/>
          </a:bodyPr>
          <a:lstStyle/>
          <a:p>
            <a:r>
              <a:rPr lang="en" b="1" dirty="0"/>
              <a:t>By default, flex items are laid out in the source order. However, the order property controls the order in which they appear in the flex container.</a:t>
            </a:r>
          </a:p>
          <a:p>
            <a:br>
              <a:rPr lang="en" b="1" dirty="0"/>
            </a:br>
            <a:endParaRPr lang="en" sz="1600" b="1" dirty="0"/>
          </a:p>
        </p:txBody>
      </p:sp>
    </p:spTree>
    <p:extLst>
      <p:ext uri="{BB962C8B-B14F-4D97-AF65-F5344CB8AC3E}">
        <p14:creationId xmlns:p14="http://schemas.microsoft.com/office/powerpoint/2010/main" val="766297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85540" y="226413"/>
            <a:ext cx="8117633" cy="830997"/>
          </a:xfrm>
          <a:prstGeom prst="rect">
            <a:avLst/>
          </a:prstGeom>
        </p:spPr>
        <p:txBody>
          <a:bodyPr wrap="square">
            <a:spAutoFit/>
          </a:bodyPr>
          <a:lstStyle/>
          <a:p>
            <a:pPr algn="ctr"/>
            <a:r>
              <a:rPr lang="en-US" sz="4800" b="1" dirty="0">
                <a:solidFill>
                  <a:schemeClr val="accent2"/>
                </a:solidFill>
                <a:latin typeface="+mj-lt"/>
              </a:rPr>
              <a:t>flex-grow</a:t>
            </a:r>
          </a:p>
        </p:txBody>
      </p:sp>
      <p:sp>
        <p:nvSpPr>
          <p:cNvPr id="4" name="Rectangle 3"/>
          <p:cNvSpPr/>
          <p:nvPr/>
        </p:nvSpPr>
        <p:spPr>
          <a:xfrm>
            <a:off x="5894199" y="1254493"/>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8206" y="2033958"/>
            <a:ext cx="4099885" cy="1921471"/>
          </a:xfrm>
          <a:prstGeom prst="rect">
            <a:avLst/>
          </a:prstGeom>
        </p:spPr>
      </p:pic>
      <p:sp>
        <p:nvSpPr>
          <p:cNvPr id="11" name="Rectangle 10">
            <a:extLst>
              <a:ext uri="{FF2B5EF4-FFF2-40B4-BE49-F238E27FC236}">
                <a16:creationId xmlns:a16="http://schemas.microsoft.com/office/drawing/2014/main" id="{7338965B-19A1-D44F-BA67-30F2FCE9B34D}"/>
              </a:ext>
            </a:extLst>
          </p:cNvPr>
          <p:cNvSpPr/>
          <p:nvPr/>
        </p:nvSpPr>
        <p:spPr>
          <a:xfrm>
            <a:off x="3460830" y="1586229"/>
            <a:ext cx="5979128" cy="369332"/>
          </a:xfrm>
          <a:prstGeom prst="rect">
            <a:avLst/>
          </a:prstGeom>
        </p:spPr>
        <p:txBody>
          <a:bodyPr wrap="square">
            <a:spAutoFit/>
          </a:bodyPr>
          <a:lstStyle/>
          <a:p>
            <a:r>
              <a:rPr lang="en" b="1" dirty="0"/>
              <a:t>This defines the ability for a flex item to grow if necessary</a:t>
            </a:r>
            <a:endParaRPr lang="en" sz="1600" b="1" dirty="0"/>
          </a:p>
        </p:txBody>
      </p:sp>
      <p:sp>
        <p:nvSpPr>
          <p:cNvPr id="8" name="Rectangle 7">
            <a:extLst>
              <a:ext uri="{FF2B5EF4-FFF2-40B4-BE49-F238E27FC236}">
                <a16:creationId xmlns:a16="http://schemas.microsoft.com/office/drawing/2014/main" id="{C3195F21-35A8-F040-80B4-EFEAD94E63C0}"/>
              </a:ext>
            </a:extLst>
          </p:cNvPr>
          <p:cNvSpPr/>
          <p:nvPr/>
        </p:nvSpPr>
        <p:spPr>
          <a:xfrm>
            <a:off x="4322931" y="6293033"/>
            <a:ext cx="4861061" cy="338554"/>
          </a:xfrm>
          <a:prstGeom prst="rect">
            <a:avLst/>
          </a:prstGeom>
        </p:spPr>
        <p:txBody>
          <a:bodyPr wrap="square">
            <a:spAutoFit/>
          </a:bodyPr>
          <a:lstStyle/>
          <a:p>
            <a:r>
              <a:rPr lang="en" sz="1600" dirty="0"/>
              <a:t>.item { </a:t>
            </a:r>
            <a:r>
              <a:rPr lang="en" sz="1600" dirty="0">
                <a:solidFill>
                  <a:schemeClr val="accent2"/>
                </a:solidFill>
              </a:rPr>
              <a:t>flex-grow</a:t>
            </a:r>
            <a:r>
              <a:rPr lang="en" sz="1600" dirty="0"/>
              <a:t>: </a:t>
            </a:r>
            <a:r>
              <a:rPr lang="en" sz="1600" dirty="0">
                <a:solidFill>
                  <a:srgbClr val="C00000"/>
                </a:solidFill>
              </a:rPr>
              <a:t>&lt;number&gt;</a:t>
            </a:r>
            <a:r>
              <a:rPr lang="en" sz="1600" dirty="0"/>
              <a:t>;}</a:t>
            </a:r>
            <a:r>
              <a:rPr lang="da-DK" sz="1600" dirty="0"/>
              <a:t> </a:t>
            </a:r>
            <a:r>
              <a:rPr lang="en" sz="1600" dirty="0"/>
              <a:t>/* default is </a:t>
            </a:r>
            <a:r>
              <a:rPr lang="en" sz="1600" dirty="0">
                <a:solidFill>
                  <a:srgbClr val="C00000"/>
                </a:solidFill>
              </a:rPr>
              <a:t>0</a:t>
            </a:r>
            <a:r>
              <a:rPr lang="en" sz="1600" dirty="0"/>
              <a:t> */</a:t>
            </a:r>
            <a:r>
              <a:rPr lang="da-DK" sz="1600" dirty="0">
                <a:solidFill>
                  <a:srgbClr val="C00000"/>
                </a:solidFill>
              </a:rPr>
              <a:t> </a:t>
            </a:r>
            <a:endParaRPr lang="en" sz="1600" b="1" i="1" dirty="0">
              <a:solidFill>
                <a:srgbClr val="C00000"/>
              </a:solidFill>
            </a:endParaRPr>
          </a:p>
        </p:txBody>
      </p:sp>
      <p:pic>
        <p:nvPicPr>
          <p:cNvPr id="9" name="Picture 11">
            <a:extLst>
              <a:ext uri="{FF2B5EF4-FFF2-40B4-BE49-F238E27FC236}">
                <a16:creationId xmlns:a16="http://schemas.microsoft.com/office/drawing/2014/main" id="{FA4626C0-FE1C-6B4D-BBB1-942536B14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231" y="4206917"/>
            <a:ext cx="6148253" cy="1740723"/>
          </a:xfrm>
          <a:prstGeom prst="rect">
            <a:avLst/>
          </a:prstGeom>
        </p:spPr>
      </p:pic>
    </p:spTree>
    <p:extLst>
      <p:ext uri="{BB962C8B-B14F-4D97-AF65-F5344CB8AC3E}">
        <p14:creationId xmlns:p14="http://schemas.microsoft.com/office/powerpoint/2010/main" val="271326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27983" y="301516"/>
            <a:ext cx="8117633" cy="830997"/>
          </a:xfrm>
          <a:prstGeom prst="rect">
            <a:avLst/>
          </a:prstGeom>
        </p:spPr>
        <p:txBody>
          <a:bodyPr wrap="square">
            <a:spAutoFit/>
          </a:bodyPr>
          <a:lstStyle/>
          <a:p>
            <a:pPr algn="ctr"/>
            <a:r>
              <a:rPr lang="en-US" sz="4800" b="1" dirty="0">
                <a:solidFill>
                  <a:schemeClr val="accent2"/>
                </a:solidFill>
                <a:latin typeface="+mj-lt"/>
              </a:rPr>
              <a:t>flex-shrink</a:t>
            </a:r>
          </a:p>
        </p:txBody>
      </p:sp>
      <p:sp>
        <p:nvSpPr>
          <p:cNvPr id="4" name="Rectangle 3"/>
          <p:cNvSpPr/>
          <p:nvPr/>
        </p:nvSpPr>
        <p:spPr>
          <a:xfrm>
            <a:off x="5636642" y="1329596"/>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38965B-19A1-D44F-BA67-30F2FCE9B34D}"/>
              </a:ext>
            </a:extLst>
          </p:cNvPr>
          <p:cNvSpPr/>
          <p:nvPr/>
        </p:nvSpPr>
        <p:spPr>
          <a:xfrm>
            <a:off x="3801353" y="1572398"/>
            <a:ext cx="4722062" cy="1169551"/>
          </a:xfrm>
          <a:prstGeom prst="rect">
            <a:avLst/>
          </a:prstGeom>
        </p:spPr>
        <p:txBody>
          <a:bodyPr wrap="square">
            <a:spAutoFit/>
          </a:bodyPr>
          <a:lstStyle/>
          <a:p>
            <a:r>
              <a:rPr lang="en" b="1" dirty="0"/>
              <a:t>This defines the ability for a flex item to shrink if necessary.</a:t>
            </a:r>
          </a:p>
          <a:p>
            <a:br>
              <a:rPr lang="en" b="1" dirty="0"/>
            </a:br>
            <a:endParaRPr lang="en" sz="1600" b="1" dirty="0"/>
          </a:p>
        </p:txBody>
      </p:sp>
      <p:sp>
        <p:nvSpPr>
          <p:cNvPr id="8" name="Rectangle 7">
            <a:extLst>
              <a:ext uri="{FF2B5EF4-FFF2-40B4-BE49-F238E27FC236}">
                <a16:creationId xmlns:a16="http://schemas.microsoft.com/office/drawing/2014/main" id="{A2361F97-C5D5-6142-B1D5-19E11A970DC9}"/>
              </a:ext>
            </a:extLst>
          </p:cNvPr>
          <p:cNvSpPr/>
          <p:nvPr/>
        </p:nvSpPr>
        <p:spPr>
          <a:xfrm>
            <a:off x="4068470" y="2284569"/>
            <a:ext cx="4861061" cy="338554"/>
          </a:xfrm>
          <a:prstGeom prst="rect">
            <a:avLst/>
          </a:prstGeom>
        </p:spPr>
        <p:txBody>
          <a:bodyPr wrap="square">
            <a:spAutoFit/>
          </a:bodyPr>
          <a:lstStyle/>
          <a:p>
            <a:r>
              <a:rPr lang="en" sz="1600" dirty="0"/>
              <a:t>.item { </a:t>
            </a:r>
            <a:r>
              <a:rPr lang="en" sz="1600" dirty="0">
                <a:solidFill>
                  <a:schemeClr val="accent2"/>
                </a:solidFill>
              </a:rPr>
              <a:t>flex-shrink</a:t>
            </a:r>
            <a:r>
              <a:rPr lang="en" sz="1600" dirty="0"/>
              <a:t>: </a:t>
            </a:r>
            <a:r>
              <a:rPr lang="en" sz="1600" dirty="0">
                <a:solidFill>
                  <a:srgbClr val="C00000"/>
                </a:solidFill>
              </a:rPr>
              <a:t>&lt;number&gt;</a:t>
            </a:r>
            <a:r>
              <a:rPr lang="en" sz="1600" dirty="0"/>
              <a:t>;}</a:t>
            </a:r>
            <a:r>
              <a:rPr lang="da-DK" sz="1600" dirty="0"/>
              <a:t> </a:t>
            </a:r>
            <a:r>
              <a:rPr lang="en" sz="1600" dirty="0"/>
              <a:t>/* default is </a:t>
            </a:r>
            <a:r>
              <a:rPr lang="en" sz="1600" dirty="0">
                <a:solidFill>
                  <a:srgbClr val="C00000"/>
                </a:solidFill>
              </a:rPr>
              <a:t>1</a:t>
            </a:r>
            <a:r>
              <a:rPr lang="en" sz="1600" dirty="0"/>
              <a:t> */</a:t>
            </a:r>
            <a:r>
              <a:rPr lang="da-DK" sz="1600" dirty="0">
                <a:solidFill>
                  <a:srgbClr val="C00000"/>
                </a:solidFill>
              </a:rPr>
              <a:t> </a:t>
            </a:r>
            <a:endParaRPr lang="en" sz="1600" b="1" i="1" dirty="0">
              <a:solidFill>
                <a:srgbClr val="C00000"/>
              </a:solidFill>
            </a:endParaRPr>
          </a:p>
        </p:txBody>
      </p:sp>
      <p:pic>
        <p:nvPicPr>
          <p:cNvPr id="20" name="Picture 19">
            <a:extLst>
              <a:ext uri="{FF2B5EF4-FFF2-40B4-BE49-F238E27FC236}">
                <a16:creationId xmlns:a16="http://schemas.microsoft.com/office/drawing/2014/main" id="{057B69BB-83E4-CF48-A3D3-01381DB99FDA}"/>
              </a:ext>
            </a:extLst>
          </p:cNvPr>
          <p:cNvPicPr>
            <a:picLocks noChangeAspect="1"/>
          </p:cNvPicPr>
          <p:nvPr/>
        </p:nvPicPr>
        <p:blipFill>
          <a:blip r:embed="rId2"/>
          <a:stretch>
            <a:fillRect/>
          </a:stretch>
        </p:blipFill>
        <p:spPr>
          <a:xfrm>
            <a:off x="3384550" y="4849099"/>
            <a:ext cx="5422900" cy="1879600"/>
          </a:xfrm>
          <a:prstGeom prst="rect">
            <a:avLst/>
          </a:prstGeom>
        </p:spPr>
      </p:pic>
      <p:pic>
        <p:nvPicPr>
          <p:cNvPr id="21" name="Picture 20">
            <a:extLst>
              <a:ext uri="{FF2B5EF4-FFF2-40B4-BE49-F238E27FC236}">
                <a16:creationId xmlns:a16="http://schemas.microsoft.com/office/drawing/2014/main" id="{95E518F1-A081-A540-9CCB-A31CA8E88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047" y="2623123"/>
            <a:ext cx="9919504" cy="2225976"/>
          </a:xfrm>
          <a:prstGeom prst="rect">
            <a:avLst/>
          </a:prstGeom>
        </p:spPr>
      </p:pic>
    </p:spTree>
    <p:extLst>
      <p:ext uri="{BB962C8B-B14F-4D97-AF65-F5344CB8AC3E}">
        <p14:creationId xmlns:p14="http://schemas.microsoft.com/office/powerpoint/2010/main" val="457078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225C93-AB61-8F42-AE98-2DBC9137D2EE}"/>
              </a:ext>
            </a:extLst>
          </p:cNvPr>
          <p:cNvSpPr/>
          <p:nvPr/>
        </p:nvSpPr>
        <p:spPr>
          <a:xfrm>
            <a:off x="2009006" y="245065"/>
            <a:ext cx="8117633" cy="830997"/>
          </a:xfrm>
          <a:prstGeom prst="rect">
            <a:avLst/>
          </a:prstGeom>
        </p:spPr>
        <p:txBody>
          <a:bodyPr wrap="square">
            <a:spAutoFit/>
          </a:bodyPr>
          <a:lstStyle/>
          <a:p>
            <a:pPr algn="ctr"/>
            <a:r>
              <a:rPr lang="en-US" sz="4800" b="1" dirty="0">
                <a:solidFill>
                  <a:schemeClr val="accent2"/>
                </a:solidFill>
                <a:latin typeface="+mj-lt"/>
              </a:rPr>
              <a:t>flex-basis</a:t>
            </a:r>
          </a:p>
        </p:txBody>
      </p:sp>
      <p:sp>
        <p:nvSpPr>
          <p:cNvPr id="14" name="Rectangle 13">
            <a:extLst>
              <a:ext uri="{FF2B5EF4-FFF2-40B4-BE49-F238E27FC236}">
                <a16:creationId xmlns:a16="http://schemas.microsoft.com/office/drawing/2014/main" id="{4964E7B1-C323-884F-A006-CDDCDEDAFA69}"/>
              </a:ext>
            </a:extLst>
          </p:cNvPr>
          <p:cNvSpPr/>
          <p:nvPr/>
        </p:nvSpPr>
        <p:spPr>
          <a:xfrm>
            <a:off x="5717665" y="127314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62BF35-AB0D-F448-8A25-EEF9DB98DDAD}"/>
              </a:ext>
            </a:extLst>
          </p:cNvPr>
          <p:cNvSpPr/>
          <p:nvPr/>
        </p:nvSpPr>
        <p:spPr>
          <a:xfrm>
            <a:off x="3882376" y="2009517"/>
            <a:ext cx="4722062" cy="646331"/>
          </a:xfrm>
          <a:prstGeom prst="rect">
            <a:avLst/>
          </a:prstGeom>
        </p:spPr>
        <p:txBody>
          <a:bodyPr wrap="square">
            <a:spAutoFit/>
          </a:bodyPr>
          <a:lstStyle/>
          <a:p>
            <a:r>
              <a:rPr lang="en" b="1" dirty="0"/>
              <a:t>This defines the default size of an element before the remaining space is distributed</a:t>
            </a:r>
            <a:endParaRPr lang="en" sz="1600" b="1" dirty="0"/>
          </a:p>
        </p:txBody>
      </p:sp>
      <p:sp>
        <p:nvSpPr>
          <p:cNvPr id="16" name="Rectangle 15">
            <a:extLst>
              <a:ext uri="{FF2B5EF4-FFF2-40B4-BE49-F238E27FC236}">
                <a16:creationId xmlns:a16="http://schemas.microsoft.com/office/drawing/2014/main" id="{E03FD72B-7EB0-5146-B5AC-AA4B9BA6FDFC}"/>
              </a:ext>
            </a:extLst>
          </p:cNvPr>
          <p:cNvSpPr/>
          <p:nvPr/>
        </p:nvSpPr>
        <p:spPr>
          <a:xfrm>
            <a:off x="3987448" y="3448791"/>
            <a:ext cx="4861061" cy="338554"/>
          </a:xfrm>
          <a:prstGeom prst="rect">
            <a:avLst/>
          </a:prstGeom>
        </p:spPr>
        <p:txBody>
          <a:bodyPr wrap="square">
            <a:spAutoFit/>
          </a:bodyPr>
          <a:lstStyle/>
          <a:p>
            <a:r>
              <a:rPr lang="en" sz="1600" dirty="0"/>
              <a:t>.item { </a:t>
            </a:r>
            <a:r>
              <a:rPr lang="en" sz="1600" dirty="0">
                <a:solidFill>
                  <a:schemeClr val="accent2"/>
                </a:solidFill>
              </a:rPr>
              <a:t>flex-basis</a:t>
            </a:r>
            <a:r>
              <a:rPr lang="en" sz="1600" dirty="0"/>
              <a:t>: </a:t>
            </a:r>
            <a:r>
              <a:rPr lang="en" sz="1600" dirty="0">
                <a:solidFill>
                  <a:srgbClr val="C00000"/>
                </a:solidFill>
              </a:rPr>
              <a:t>&lt;length&gt; | auto</a:t>
            </a:r>
            <a:r>
              <a:rPr lang="en" sz="1600" dirty="0"/>
              <a:t>;}</a:t>
            </a:r>
            <a:r>
              <a:rPr lang="da-DK" sz="1600" dirty="0"/>
              <a:t> </a:t>
            </a:r>
            <a:r>
              <a:rPr lang="en" sz="1600" dirty="0"/>
              <a:t>/* default is </a:t>
            </a:r>
            <a:r>
              <a:rPr lang="en" sz="1600" dirty="0">
                <a:solidFill>
                  <a:srgbClr val="C00000"/>
                </a:solidFill>
              </a:rPr>
              <a:t>auto</a:t>
            </a:r>
            <a:r>
              <a:rPr lang="en" sz="1600" dirty="0"/>
              <a:t> */</a:t>
            </a:r>
            <a:r>
              <a:rPr lang="da-DK" sz="1600" dirty="0">
                <a:solidFill>
                  <a:srgbClr val="C00000"/>
                </a:solidFill>
              </a:rPr>
              <a:t> </a:t>
            </a:r>
            <a:endParaRPr lang="en" sz="1600" b="1" i="1" dirty="0">
              <a:solidFill>
                <a:srgbClr val="C00000"/>
              </a:solidFill>
            </a:endParaRPr>
          </a:p>
        </p:txBody>
      </p:sp>
      <p:sp>
        <p:nvSpPr>
          <p:cNvPr id="17" name="Rectangle 16">
            <a:extLst>
              <a:ext uri="{FF2B5EF4-FFF2-40B4-BE49-F238E27FC236}">
                <a16:creationId xmlns:a16="http://schemas.microsoft.com/office/drawing/2014/main" id="{9DA2F6E1-E0C3-A445-91A2-9829BEAD8D9C}"/>
              </a:ext>
            </a:extLst>
          </p:cNvPr>
          <p:cNvSpPr/>
          <p:nvPr/>
        </p:nvSpPr>
        <p:spPr>
          <a:xfrm>
            <a:off x="3882376" y="2809736"/>
            <a:ext cx="4722062" cy="369332"/>
          </a:xfrm>
          <a:prstGeom prst="rect">
            <a:avLst/>
          </a:prstGeom>
        </p:spPr>
        <p:txBody>
          <a:bodyPr wrap="square">
            <a:spAutoFit/>
          </a:bodyPr>
          <a:lstStyle/>
          <a:p>
            <a:r>
              <a:rPr lang="da-DK" dirty="0">
                <a:solidFill>
                  <a:srgbClr val="C00000"/>
                </a:solidFill>
              </a:rPr>
              <a:t>20%, 5rem, </a:t>
            </a:r>
            <a:r>
              <a:rPr lang="da-DK" dirty="0" err="1">
                <a:solidFill>
                  <a:srgbClr val="C00000"/>
                </a:solidFill>
              </a:rPr>
              <a:t>etc</a:t>
            </a:r>
            <a:endParaRPr lang="en" sz="1600" b="1" dirty="0">
              <a:solidFill>
                <a:srgbClr val="C00000"/>
              </a:solidFill>
            </a:endParaRPr>
          </a:p>
        </p:txBody>
      </p:sp>
      <p:pic>
        <p:nvPicPr>
          <p:cNvPr id="5" name="Picture 4">
            <a:extLst>
              <a:ext uri="{FF2B5EF4-FFF2-40B4-BE49-F238E27FC236}">
                <a16:creationId xmlns:a16="http://schemas.microsoft.com/office/drawing/2014/main" id="{A0BD8C1A-0E5F-A54F-9E44-B389F30AA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378" y="3810495"/>
            <a:ext cx="5377281" cy="2581095"/>
          </a:xfrm>
          <a:prstGeom prst="rect">
            <a:avLst/>
          </a:prstGeom>
        </p:spPr>
      </p:pic>
    </p:spTree>
    <p:extLst>
      <p:ext uri="{BB962C8B-B14F-4D97-AF65-F5344CB8AC3E}">
        <p14:creationId xmlns:p14="http://schemas.microsoft.com/office/powerpoint/2010/main" val="2758139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225C93-AB61-8F42-AE98-2DBC9137D2EE}"/>
              </a:ext>
            </a:extLst>
          </p:cNvPr>
          <p:cNvSpPr/>
          <p:nvPr/>
        </p:nvSpPr>
        <p:spPr>
          <a:xfrm>
            <a:off x="2009006" y="245065"/>
            <a:ext cx="8117633" cy="830997"/>
          </a:xfrm>
          <a:prstGeom prst="rect">
            <a:avLst/>
          </a:prstGeom>
        </p:spPr>
        <p:txBody>
          <a:bodyPr wrap="square">
            <a:spAutoFit/>
          </a:bodyPr>
          <a:lstStyle/>
          <a:p>
            <a:pPr algn="ctr"/>
            <a:r>
              <a:rPr lang="en-US" sz="4800" b="1" dirty="0">
                <a:solidFill>
                  <a:schemeClr val="accent2"/>
                </a:solidFill>
                <a:latin typeface="+mj-lt"/>
              </a:rPr>
              <a:t>flex-basis</a:t>
            </a:r>
          </a:p>
        </p:txBody>
      </p:sp>
      <p:sp>
        <p:nvSpPr>
          <p:cNvPr id="14" name="Rectangle 13">
            <a:extLst>
              <a:ext uri="{FF2B5EF4-FFF2-40B4-BE49-F238E27FC236}">
                <a16:creationId xmlns:a16="http://schemas.microsoft.com/office/drawing/2014/main" id="{4964E7B1-C323-884F-A006-CDDCDEDAFA69}"/>
              </a:ext>
            </a:extLst>
          </p:cNvPr>
          <p:cNvSpPr/>
          <p:nvPr/>
        </p:nvSpPr>
        <p:spPr>
          <a:xfrm>
            <a:off x="5717665" y="127314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9A779B-9456-3344-A798-1C8870FF9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42" y="1041583"/>
            <a:ext cx="10660176" cy="3936631"/>
          </a:xfrm>
          <a:prstGeom prst="rect">
            <a:avLst/>
          </a:prstGeom>
        </p:spPr>
      </p:pic>
      <p:pic>
        <p:nvPicPr>
          <p:cNvPr id="3" name="Picture 2">
            <a:extLst>
              <a:ext uri="{FF2B5EF4-FFF2-40B4-BE49-F238E27FC236}">
                <a16:creationId xmlns:a16="http://schemas.microsoft.com/office/drawing/2014/main" id="{4DD44F24-CE2A-C94F-973F-E4F871780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516" y="4513546"/>
            <a:ext cx="7794457" cy="2199769"/>
          </a:xfrm>
          <a:prstGeom prst="rect">
            <a:avLst/>
          </a:prstGeom>
        </p:spPr>
      </p:pic>
    </p:spTree>
    <p:extLst>
      <p:ext uri="{BB962C8B-B14F-4D97-AF65-F5344CB8AC3E}">
        <p14:creationId xmlns:p14="http://schemas.microsoft.com/office/powerpoint/2010/main" val="2740471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493" y="585228"/>
            <a:ext cx="8117633" cy="830997"/>
          </a:xfrm>
          <a:prstGeom prst="rect">
            <a:avLst/>
          </a:prstGeom>
        </p:spPr>
        <p:txBody>
          <a:bodyPr wrap="square">
            <a:spAutoFit/>
          </a:bodyPr>
          <a:lstStyle/>
          <a:p>
            <a:pPr algn="ctr"/>
            <a:r>
              <a:rPr lang="en-US" sz="4800" b="1" dirty="0">
                <a:solidFill>
                  <a:schemeClr val="accent2"/>
                </a:solidFill>
                <a:latin typeface="+mj-lt"/>
              </a:rPr>
              <a:t>align-self</a:t>
            </a:r>
          </a:p>
        </p:txBody>
      </p:sp>
      <p:sp>
        <p:nvSpPr>
          <p:cNvPr id="4" name="Rectangle 3"/>
          <p:cNvSpPr/>
          <p:nvPr/>
        </p:nvSpPr>
        <p:spPr>
          <a:xfrm>
            <a:off x="2928166" y="1613308"/>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2173" y="2184487"/>
            <a:ext cx="4099885" cy="2345983"/>
          </a:xfrm>
          <a:prstGeom prst="rect">
            <a:avLst/>
          </a:prstGeom>
        </p:spPr>
      </p:pic>
      <p:sp>
        <p:nvSpPr>
          <p:cNvPr id="13" name="Rectangle 12">
            <a:extLst>
              <a:ext uri="{FF2B5EF4-FFF2-40B4-BE49-F238E27FC236}">
                <a16:creationId xmlns:a16="http://schemas.microsoft.com/office/drawing/2014/main" id="{CBBD376F-45ED-3044-BB79-F138508D698A}"/>
              </a:ext>
            </a:extLst>
          </p:cNvPr>
          <p:cNvSpPr/>
          <p:nvPr/>
        </p:nvSpPr>
        <p:spPr>
          <a:xfrm>
            <a:off x="953878" y="5518719"/>
            <a:ext cx="8117633" cy="338554"/>
          </a:xfrm>
          <a:prstGeom prst="rect">
            <a:avLst/>
          </a:prstGeom>
        </p:spPr>
        <p:txBody>
          <a:bodyPr wrap="square">
            <a:spAutoFit/>
          </a:bodyPr>
          <a:lstStyle/>
          <a:p>
            <a:r>
              <a:rPr lang="en" sz="1600" dirty="0"/>
              <a:t>.item { </a:t>
            </a:r>
            <a:r>
              <a:rPr lang="en" sz="1600" dirty="0">
                <a:solidFill>
                  <a:schemeClr val="accent2"/>
                </a:solidFill>
              </a:rPr>
              <a:t>align-self</a:t>
            </a:r>
            <a:r>
              <a:rPr lang="en" sz="1600" dirty="0"/>
              <a:t>: </a:t>
            </a:r>
            <a:r>
              <a:rPr lang="da-DK" sz="1600" dirty="0">
                <a:solidFill>
                  <a:srgbClr val="C00000"/>
                </a:solidFill>
              </a:rPr>
              <a:t>auto | </a:t>
            </a:r>
            <a:r>
              <a:rPr lang="da-DK" sz="1600" dirty="0" err="1">
                <a:solidFill>
                  <a:srgbClr val="C00000"/>
                </a:solidFill>
              </a:rPr>
              <a:t>flex</a:t>
            </a:r>
            <a:r>
              <a:rPr lang="da-DK" sz="1600" dirty="0">
                <a:solidFill>
                  <a:srgbClr val="C00000"/>
                </a:solidFill>
              </a:rPr>
              <a:t>-start | </a:t>
            </a:r>
            <a:r>
              <a:rPr lang="da-DK" sz="1600" dirty="0" err="1">
                <a:solidFill>
                  <a:srgbClr val="C00000"/>
                </a:solidFill>
              </a:rPr>
              <a:t>flex</a:t>
            </a:r>
            <a:r>
              <a:rPr lang="da-DK" sz="1600" dirty="0">
                <a:solidFill>
                  <a:srgbClr val="C00000"/>
                </a:solidFill>
              </a:rPr>
              <a:t>-end | center | baseline | </a:t>
            </a:r>
            <a:r>
              <a:rPr lang="da-DK" sz="1600" dirty="0" err="1">
                <a:solidFill>
                  <a:srgbClr val="C00000"/>
                </a:solidFill>
              </a:rPr>
              <a:t>stretch</a:t>
            </a:r>
            <a:r>
              <a:rPr lang="da-DK" sz="1600" dirty="0">
                <a:solidFill>
                  <a:srgbClr val="C00000"/>
                </a:solidFill>
              </a:rPr>
              <a:t>;</a:t>
            </a:r>
            <a:r>
              <a:rPr lang="en" sz="1600" dirty="0"/>
              <a:t>}</a:t>
            </a:r>
            <a:r>
              <a:rPr lang="da-DK" sz="1600" dirty="0"/>
              <a:t> </a:t>
            </a:r>
            <a:endParaRPr lang="en" sz="1600" b="1" i="1" dirty="0">
              <a:solidFill>
                <a:srgbClr val="C00000"/>
              </a:solidFill>
            </a:endParaRPr>
          </a:p>
        </p:txBody>
      </p:sp>
      <p:sp>
        <p:nvSpPr>
          <p:cNvPr id="11" name="Rectangle 10">
            <a:extLst>
              <a:ext uri="{FF2B5EF4-FFF2-40B4-BE49-F238E27FC236}">
                <a16:creationId xmlns:a16="http://schemas.microsoft.com/office/drawing/2014/main" id="{7338965B-19A1-D44F-BA67-30F2FCE9B34D}"/>
              </a:ext>
            </a:extLst>
          </p:cNvPr>
          <p:cNvSpPr/>
          <p:nvPr/>
        </p:nvSpPr>
        <p:spPr>
          <a:xfrm>
            <a:off x="6706598" y="2921977"/>
            <a:ext cx="4722062" cy="1446550"/>
          </a:xfrm>
          <a:prstGeom prst="rect">
            <a:avLst/>
          </a:prstGeom>
        </p:spPr>
        <p:txBody>
          <a:bodyPr wrap="square">
            <a:spAutoFit/>
          </a:bodyPr>
          <a:lstStyle/>
          <a:p>
            <a:r>
              <a:rPr lang="en" b="1" dirty="0"/>
              <a:t>This allows the default alignment (or the one specified by align-items) to be overridden for individual flex items.</a:t>
            </a:r>
          </a:p>
          <a:p>
            <a:br>
              <a:rPr lang="en" b="1" dirty="0"/>
            </a:br>
            <a:endParaRPr lang="en" sz="1600" b="1" dirty="0"/>
          </a:p>
        </p:txBody>
      </p:sp>
    </p:spTree>
    <p:extLst>
      <p:ext uri="{BB962C8B-B14F-4D97-AF65-F5344CB8AC3E}">
        <p14:creationId xmlns:p14="http://schemas.microsoft.com/office/powerpoint/2010/main" val="160419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108DB59-000C-0C4F-A5D8-8519933F1D87}"/>
              </a:ext>
            </a:extLst>
          </p:cNvPr>
          <p:cNvSpPr/>
          <p:nvPr/>
        </p:nvSpPr>
        <p:spPr>
          <a:xfrm>
            <a:off x="3048000" y="3009899"/>
            <a:ext cx="6096000" cy="923330"/>
          </a:xfrm>
          <a:prstGeom prst="rect">
            <a:avLst/>
          </a:prstGeom>
        </p:spPr>
        <p:txBody>
          <a:bodyPr>
            <a:spAutoFit/>
          </a:bodyPr>
          <a:lstStyle/>
          <a:p>
            <a:r>
              <a:rPr lang="en" i="1" dirty="0">
                <a:solidFill>
                  <a:srgbClr val="222635"/>
                </a:solidFill>
                <a:latin typeface="Cambria" panose="02040503050406030204" pitchFamily="18" charset="0"/>
              </a:rPr>
              <a:t>“ Code is like humor. When you have to explain it, it’s bad.”</a:t>
            </a:r>
            <a:endParaRPr lang="en" sz="1400" dirty="0">
              <a:solidFill>
                <a:srgbClr val="222635"/>
              </a:solidFill>
              <a:latin typeface="Cambria" panose="02040503050406030204" pitchFamily="18" charset="0"/>
            </a:endParaRPr>
          </a:p>
          <a:p>
            <a:br>
              <a:rPr lang="en" dirty="0"/>
            </a:br>
            <a:endParaRPr lang="da-DK" dirty="0"/>
          </a:p>
        </p:txBody>
      </p:sp>
    </p:spTree>
    <p:extLst>
      <p:ext uri="{BB962C8B-B14F-4D97-AF65-F5344CB8AC3E}">
        <p14:creationId xmlns:p14="http://schemas.microsoft.com/office/powerpoint/2010/main" val="2795415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Flexbox</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11" y="1704467"/>
            <a:ext cx="8512795" cy="4274509"/>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8873359" y="3009899"/>
            <a:ext cx="3607837" cy="2352952"/>
          </a:xfrm>
          <a:prstGeom prst="rect">
            <a:avLst/>
          </a:prstGeom>
        </p:spPr>
        <p:txBody>
          <a:bodyPr wrap="square">
            <a:spAutoFit/>
          </a:bodyPr>
          <a:lstStyle/>
          <a:p>
            <a:pPr>
              <a:lnSpc>
                <a:spcPct val="150000"/>
              </a:lnSpc>
            </a:pPr>
            <a:r>
              <a:rPr lang="en" sz="2000" dirty="0"/>
              <a:t>.menu-container {</a:t>
            </a:r>
          </a:p>
          <a:p>
            <a:pPr lvl="1">
              <a:lnSpc>
                <a:spcPct val="150000"/>
              </a:lnSpc>
            </a:pPr>
            <a:r>
              <a:rPr lang="en" sz="2000" dirty="0"/>
              <a:t>display: </a:t>
            </a:r>
            <a:r>
              <a:rPr lang="en" sz="2000" b="1" dirty="0"/>
              <a:t>flex</a:t>
            </a:r>
            <a:r>
              <a:rPr lang="en" sz="2000" dirty="0"/>
              <a:t>; </a:t>
            </a:r>
          </a:p>
          <a:p>
            <a:pPr lvl="1">
              <a:lnSpc>
                <a:spcPct val="150000"/>
              </a:lnSpc>
            </a:pPr>
            <a:r>
              <a:rPr lang="da-DK" sz="2000" dirty="0"/>
              <a:t>f</a:t>
            </a:r>
            <a:r>
              <a:rPr lang="en" sz="2000" dirty="0" err="1"/>
              <a:t>lex</a:t>
            </a:r>
            <a:r>
              <a:rPr lang="en" sz="2000" dirty="0"/>
              <a:t>-direction: </a:t>
            </a:r>
            <a:r>
              <a:rPr lang="en" sz="2000" b="1" dirty="0">
                <a:solidFill>
                  <a:srgbClr val="C00000"/>
                </a:solidFill>
              </a:rPr>
              <a:t>row</a:t>
            </a:r>
            <a:r>
              <a:rPr lang="en" sz="2000" dirty="0"/>
              <a:t>;</a:t>
            </a:r>
          </a:p>
          <a:p>
            <a:pPr lvl="1">
              <a:lnSpc>
                <a:spcPct val="150000"/>
              </a:lnSpc>
            </a:pPr>
            <a:r>
              <a:rPr lang="da-DK" sz="2000" dirty="0"/>
              <a:t>f</a:t>
            </a:r>
            <a:r>
              <a:rPr lang="en" sz="2000" dirty="0" err="1"/>
              <a:t>lex</a:t>
            </a:r>
            <a:r>
              <a:rPr lang="en" sz="2000" dirty="0"/>
              <a:t>-wrap: </a:t>
            </a:r>
            <a:r>
              <a:rPr lang="en" sz="2000" b="1" dirty="0" err="1">
                <a:solidFill>
                  <a:srgbClr val="C00000"/>
                </a:solidFill>
              </a:rPr>
              <a:t>nowrap</a:t>
            </a:r>
            <a:r>
              <a:rPr lang="en" sz="2000" dirty="0"/>
              <a:t>;</a:t>
            </a:r>
          </a:p>
          <a:p>
            <a:pPr>
              <a:lnSpc>
                <a:spcPct val="150000"/>
              </a:lnSpc>
            </a:pPr>
            <a:r>
              <a:rPr lang="en" sz="2000" dirty="0"/>
              <a:t>}</a:t>
            </a:r>
          </a:p>
        </p:txBody>
      </p:sp>
    </p:spTree>
    <p:extLst>
      <p:ext uri="{BB962C8B-B14F-4D97-AF65-F5344CB8AC3E}">
        <p14:creationId xmlns:p14="http://schemas.microsoft.com/office/powerpoint/2010/main" val="3625369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7787" y="375180"/>
            <a:ext cx="8117633" cy="584775"/>
          </a:xfrm>
          <a:prstGeom prst="rect">
            <a:avLst/>
          </a:prstGeom>
        </p:spPr>
        <p:txBody>
          <a:bodyPr wrap="square">
            <a:spAutoFit/>
          </a:bodyPr>
          <a:lstStyle/>
          <a:p>
            <a:pPr algn="ctr"/>
            <a:r>
              <a:rPr lang="en-US" sz="3200" b="1" dirty="0">
                <a:latin typeface="+mj-lt"/>
              </a:rPr>
              <a:t>Flex container direction</a:t>
            </a:r>
          </a:p>
        </p:txBody>
      </p:sp>
      <p:sp>
        <p:nvSpPr>
          <p:cNvPr id="4" name="Rectangle 3"/>
          <p:cNvSpPr/>
          <p:nvPr/>
        </p:nvSpPr>
        <p:spPr>
          <a:xfrm>
            <a:off x="311461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34" y="1511978"/>
            <a:ext cx="6188967" cy="5209048"/>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7389846" y="1821887"/>
            <a:ext cx="3607837" cy="2352952"/>
          </a:xfrm>
          <a:prstGeom prst="rect">
            <a:avLst/>
          </a:prstGeom>
        </p:spPr>
        <p:txBody>
          <a:bodyPr wrap="square">
            <a:spAutoFit/>
          </a:bodyPr>
          <a:lstStyle/>
          <a:p>
            <a:pPr>
              <a:lnSpc>
                <a:spcPct val="150000"/>
              </a:lnSpc>
            </a:pPr>
            <a:r>
              <a:rPr lang="en" sz="2000" dirty="0"/>
              <a:t>.menu-container {</a:t>
            </a:r>
          </a:p>
          <a:p>
            <a:pPr lvl="1">
              <a:lnSpc>
                <a:spcPct val="150000"/>
              </a:lnSpc>
            </a:pPr>
            <a:r>
              <a:rPr lang="en" sz="2000" dirty="0"/>
              <a:t>display: </a:t>
            </a:r>
            <a:r>
              <a:rPr lang="en" sz="2000" b="1" dirty="0"/>
              <a:t>flex</a:t>
            </a:r>
            <a:r>
              <a:rPr lang="en" sz="2000" dirty="0"/>
              <a:t>; </a:t>
            </a:r>
          </a:p>
          <a:p>
            <a:pPr lvl="1">
              <a:lnSpc>
                <a:spcPct val="150000"/>
              </a:lnSpc>
            </a:pPr>
            <a:r>
              <a:rPr lang="da-DK" sz="2000" dirty="0"/>
              <a:t>f</a:t>
            </a:r>
            <a:r>
              <a:rPr lang="en" sz="2000" dirty="0" err="1"/>
              <a:t>lex</a:t>
            </a:r>
            <a:r>
              <a:rPr lang="en" sz="2000" dirty="0"/>
              <a:t>-direction: </a:t>
            </a:r>
            <a:r>
              <a:rPr lang="en" sz="2000" b="1" dirty="0">
                <a:solidFill>
                  <a:srgbClr val="C00000"/>
                </a:solidFill>
              </a:rPr>
              <a:t>row</a:t>
            </a:r>
            <a:r>
              <a:rPr lang="en" sz="2000" dirty="0"/>
              <a:t>;</a:t>
            </a:r>
          </a:p>
          <a:p>
            <a:pPr lvl="1">
              <a:lnSpc>
                <a:spcPct val="150000"/>
              </a:lnSpc>
            </a:pPr>
            <a:r>
              <a:rPr lang="da-DK" sz="2000" dirty="0"/>
              <a:t>f</a:t>
            </a:r>
            <a:r>
              <a:rPr lang="en" sz="2000" dirty="0" err="1"/>
              <a:t>lex</a:t>
            </a:r>
            <a:r>
              <a:rPr lang="en" sz="2000" dirty="0"/>
              <a:t>-wrap: </a:t>
            </a:r>
            <a:r>
              <a:rPr lang="en" sz="2000" b="1" dirty="0">
                <a:solidFill>
                  <a:srgbClr val="C00000"/>
                </a:solidFill>
              </a:rPr>
              <a:t>wrap</a:t>
            </a:r>
            <a:r>
              <a:rPr lang="en" sz="2000" dirty="0"/>
              <a:t>;</a:t>
            </a:r>
          </a:p>
          <a:p>
            <a:pPr>
              <a:lnSpc>
                <a:spcPct val="150000"/>
              </a:lnSpc>
            </a:pPr>
            <a:r>
              <a:rPr lang="en" sz="2000" dirty="0"/>
              <a:t>}</a:t>
            </a:r>
          </a:p>
        </p:txBody>
      </p:sp>
    </p:spTree>
    <p:extLst>
      <p:ext uri="{BB962C8B-B14F-4D97-AF65-F5344CB8AC3E}">
        <p14:creationId xmlns:p14="http://schemas.microsoft.com/office/powerpoint/2010/main" val="3900201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7787" y="375180"/>
            <a:ext cx="8117633" cy="584775"/>
          </a:xfrm>
          <a:prstGeom prst="rect">
            <a:avLst/>
          </a:prstGeom>
        </p:spPr>
        <p:txBody>
          <a:bodyPr wrap="square">
            <a:spAutoFit/>
          </a:bodyPr>
          <a:lstStyle/>
          <a:p>
            <a:pPr algn="ctr"/>
            <a:r>
              <a:rPr lang="en-US" sz="3200" b="1" dirty="0">
                <a:latin typeface="+mj-lt"/>
              </a:rPr>
              <a:t>Flex container direction</a:t>
            </a:r>
          </a:p>
        </p:txBody>
      </p:sp>
      <p:sp>
        <p:nvSpPr>
          <p:cNvPr id="4" name="Rectangle 3"/>
          <p:cNvSpPr/>
          <p:nvPr/>
        </p:nvSpPr>
        <p:spPr>
          <a:xfrm>
            <a:off x="311461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4" y="1299212"/>
            <a:ext cx="5119948" cy="7714610"/>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7389846" y="1821887"/>
            <a:ext cx="3607837" cy="1891287"/>
          </a:xfrm>
          <a:prstGeom prst="rect">
            <a:avLst/>
          </a:prstGeom>
        </p:spPr>
        <p:txBody>
          <a:bodyPr wrap="square">
            <a:spAutoFit/>
          </a:bodyPr>
          <a:lstStyle/>
          <a:p>
            <a:pPr>
              <a:lnSpc>
                <a:spcPct val="150000"/>
              </a:lnSpc>
            </a:pPr>
            <a:r>
              <a:rPr lang="en" sz="2000" dirty="0"/>
              <a:t>.menu-container {</a:t>
            </a:r>
          </a:p>
          <a:p>
            <a:pPr lvl="1">
              <a:lnSpc>
                <a:spcPct val="150000"/>
              </a:lnSpc>
            </a:pPr>
            <a:r>
              <a:rPr lang="en" sz="2000" dirty="0"/>
              <a:t>display: </a:t>
            </a:r>
            <a:r>
              <a:rPr lang="en" sz="2000" b="1" dirty="0"/>
              <a:t>flex</a:t>
            </a:r>
            <a:r>
              <a:rPr lang="en" sz="2000" dirty="0"/>
              <a:t>; </a:t>
            </a:r>
          </a:p>
          <a:p>
            <a:pPr lvl="1">
              <a:lnSpc>
                <a:spcPct val="150000"/>
              </a:lnSpc>
            </a:pPr>
            <a:r>
              <a:rPr lang="da-DK" sz="2000" dirty="0"/>
              <a:t>f</a:t>
            </a:r>
            <a:r>
              <a:rPr lang="en" sz="2000" dirty="0" err="1"/>
              <a:t>lex</a:t>
            </a:r>
            <a:r>
              <a:rPr lang="en" sz="2000" dirty="0"/>
              <a:t>-direction: </a:t>
            </a:r>
            <a:r>
              <a:rPr lang="en" sz="2000" b="1" dirty="0">
                <a:solidFill>
                  <a:srgbClr val="C00000"/>
                </a:solidFill>
              </a:rPr>
              <a:t>column</a:t>
            </a:r>
            <a:r>
              <a:rPr lang="en" sz="2000" dirty="0"/>
              <a:t>;</a:t>
            </a:r>
          </a:p>
          <a:p>
            <a:pPr>
              <a:lnSpc>
                <a:spcPct val="150000"/>
              </a:lnSpc>
            </a:pPr>
            <a:r>
              <a:rPr lang="en" sz="2000" dirty="0"/>
              <a:t>}</a:t>
            </a:r>
          </a:p>
        </p:txBody>
      </p:sp>
    </p:spTree>
    <p:extLst>
      <p:ext uri="{BB962C8B-B14F-4D97-AF65-F5344CB8AC3E}">
        <p14:creationId xmlns:p14="http://schemas.microsoft.com/office/powerpoint/2010/main" val="308128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3" y="375180"/>
            <a:ext cx="8117633" cy="584775"/>
          </a:xfrm>
          <a:prstGeom prst="rect">
            <a:avLst/>
          </a:prstGeom>
        </p:spPr>
        <p:txBody>
          <a:bodyPr wrap="square">
            <a:spAutoFit/>
          </a:bodyPr>
          <a:lstStyle/>
          <a:p>
            <a:pPr algn="ctr"/>
            <a:r>
              <a:rPr lang="en-US" sz="3200" b="1" dirty="0">
                <a:latin typeface="+mj-lt"/>
              </a:rPr>
              <a:t>Direction - align-elements – justify-content</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83" y="1704467"/>
            <a:ext cx="8429451" cy="4274509"/>
          </a:xfrm>
          <a:prstGeom prst="rect">
            <a:avLst/>
          </a:prstGeom>
        </p:spPr>
      </p:pic>
      <p:sp>
        <p:nvSpPr>
          <p:cNvPr id="7" name="Rectangle 6">
            <a:extLst>
              <a:ext uri="{FF2B5EF4-FFF2-40B4-BE49-F238E27FC236}">
                <a16:creationId xmlns:a16="http://schemas.microsoft.com/office/drawing/2014/main" id="{1E002122-4911-1C44-A4C9-2437F7747B2D}"/>
              </a:ext>
            </a:extLst>
          </p:cNvPr>
          <p:cNvSpPr/>
          <p:nvPr/>
        </p:nvSpPr>
        <p:spPr>
          <a:xfrm>
            <a:off x="8873359" y="3009899"/>
            <a:ext cx="3607837" cy="2352952"/>
          </a:xfrm>
          <a:prstGeom prst="rect">
            <a:avLst/>
          </a:prstGeom>
        </p:spPr>
        <p:txBody>
          <a:bodyPr wrap="square">
            <a:spAutoFit/>
          </a:bodyPr>
          <a:lstStyle/>
          <a:p>
            <a:pPr>
              <a:lnSpc>
                <a:spcPct val="150000"/>
              </a:lnSpc>
            </a:pPr>
            <a:r>
              <a:rPr lang="en" sz="2000" dirty="0"/>
              <a:t>.menu-container {</a:t>
            </a:r>
          </a:p>
          <a:p>
            <a:pPr lvl="1">
              <a:lnSpc>
                <a:spcPct val="150000"/>
              </a:lnSpc>
            </a:pPr>
            <a:r>
              <a:rPr lang="en" sz="2000" dirty="0"/>
              <a:t>display: </a:t>
            </a:r>
            <a:r>
              <a:rPr lang="en" sz="2000" b="1" dirty="0"/>
              <a:t>flex</a:t>
            </a:r>
            <a:r>
              <a:rPr lang="en" sz="2000" dirty="0"/>
              <a:t>; </a:t>
            </a:r>
          </a:p>
          <a:p>
            <a:pPr lvl="1">
              <a:lnSpc>
                <a:spcPct val="150000"/>
              </a:lnSpc>
            </a:pPr>
            <a:r>
              <a:rPr lang="da-DK" sz="2000" dirty="0"/>
              <a:t>f</a:t>
            </a:r>
            <a:r>
              <a:rPr lang="en" sz="2000" dirty="0" err="1"/>
              <a:t>lex</a:t>
            </a:r>
            <a:r>
              <a:rPr lang="en" sz="2000" dirty="0"/>
              <a:t>-direction: </a:t>
            </a:r>
            <a:r>
              <a:rPr lang="en" sz="2000" b="1" dirty="0">
                <a:solidFill>
                  <a:srgbClr val="C00000"/>
                </a:solidFill>
              </a:rPr>
              <a:t>column</a:t>
            </a:r>
            <a:r>
              <a:rPr lang="en" sz="2000" dirty="0"/>
              <a:t>;</a:t>
            </a:r>
          </a:p>
          <a:p>
            <a:pPr lvl="1">
              <a:lnSpc>
                <a:spcPct val="150000"/>
              </a:lnSpc>
            </a:pPr>
            <a:r>
              <a:rPr lang="en-US" sz="2000" dirty="0"/>
              <a:t>align-items: </a:t>
            </a:r>
            <a:r>
              <a:rPr lang="en-US" sz="2000" dirty="0">
                <a:solidFill>
                  <a:srgbClr val="C00000"/>
                </a:solidFill>
              </a:rPr>
              <a:t>center</a:t>
            </a:r>
            <a:endParaRPr lang="en" sz="2000" dirty="0">
              <a:solidFill>
                <a:srgbClr val="C00000"/>
              </a:solidFill>
            </a:endParaRPr>
          </a:p>
          <a:p>
            <a:pPr>
              <a:lnSpc>
                <a:spcPct val="150000"/>
              </a:lnSpc>
            </a:pPr>
            <a:r>
              <a:rPr lang="en" sz="2000" dirty="0"/>
              <a:t>}</a:t>
            </a:r>
          </a:p>
        </p:txBody>
      </p:sp>
    </p:spTree>
    <p:extLst>
      <p:ext uri="{BB962C8B-B14F-4D97-AF65-F5344CB8AC3E}">
        <p14:creationId xmlns:p14="http://schemas.microsoft.com/office/powerpoint/2010/main" val="3286694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7288" y="393841"/>
            <a:ext cx="8117633" cy="584775"/>
          </a:xfrm>
          <a:prstGeom prst="rect">
            <a:avLst/>
          </a:prstGeom>
        </p:spPr>
        <p:txBody>
          <a:bodyPr wrap="square">
            <a:spAutoFit/>
          </a:bodyPr>
          <a:lstStyle/>
          <a:p>
            <a:pPr algn="ctr"/>
            <a:r>
              <a:rPr lang="en-US" sz="3200" b="1" dirty="0">
                <a:latin typeface="+mj-lt"/>
              </a:rPr>
              <a:t>Flexible Items</a:t>
            </a:r>
          </a:p>
        </p:txBody>
      </p:sp>
      <p:sp>
        <p:nvSpPr>
          <p:cNvPr id="4" name="Rectangle 3"/>
          <p:cNvSpPr/>
          <p:nvPr/>
        </p:nvSpPr>
        <p:spPr>
          <a:xfrm>
            <a:off x="5649686" y="112538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894" y="1125385"/>
            <a:ext cx="6818431" cy="2627172"/>
          </a:xfrm>
          <a:prstGeom prst="rect">
            <a:avLst/>
          </a:prstGeom>
        </p:spPr>
      </p:pic>
      <p:sp>
        <p:nvSpPr>
          <p:cNvPr id="17" name="Rectangle 16">
            <a:extLst>
              <a:ext uri="{FF2B5EF4-FFF2-40B4-BE49-F238E27FC236}">
                <a16:creationId xmlns:a16="http://schemas.microsoft.com/office/drawing/2014/main" id="{CD8AE80D-8E34-E043-8EE2-665EB3EECCF2}"/>
              </a:ext>
            </a:extLst>
          </p:cNvPr>
          <p:cNvSpPr/>
          <p:nvPr/>
        </p:nvSpPr>
        <p:spPr>
          <a:xfrm>
            <a:off x="5607900" y="3668493"/>
            <a:ext cx="1484200" cy="461665"/>
          </a:xfrm>
          <a:prstGeom prst="rect">
            <a:avLst/>
          </a:prstGeom>
        </p:spPr>
        <p:txBody>
          <a:bodyPr wrap="square">
            <a:spAutoFit/>
          </a:bodyPr>
          <a:lstStyle/>
          <a:p>
            <a:r>
              <a:rPr lang="da-DK" sz="2400" dirty="0" err="1"/>
              <a:t>flex</a:t>
            </a:r>
            <a:r>
              <a:rPr lang="da-DK" sz="2400" dirty="0"/>
              <a:t>: 1</a:t>
            </a:r>
            <a:endParaRPr lang="en" sz="2400" dirty="0"/>
          </a:p>
        </p:txBody>
      </p:sp>
      <p:sp>
        <p:nvSpPr>
          <p:cNvPr id="13" name="Rectangle 12">
            <a:extLst>
              <a:ext uri="{FF2B5EF4-FFF2-40B4-BE49-F238E27FC236}">
                <a16:creationId xmlns:a16="http://schemas.microsoft.com/office/drawing/2014/main" id="{D638F19B-09C9-C847-9245-A8D83842FE30}"/>
              </a:ext>
            </a:extLst>
          </p:cNvPr>
          <p:cNvSpPr/>
          <p:nvPr/>
        </p:nvSpPr>
        <p:spPr>
          <a:xfrm>
            <a:off x="7984124" y="3668493"/>
            <a:ext cx="1484201" cy="1200329"/>
          </a:xfrm>
          <a:prstGeom prst="rect">
            <a:avLst/>
          </a:prstGeom>
        </p:spPr>
        <p:txBody>
          <a:bodyPr wrap="square">
            <a:spAutoFit/>
          </a:bodyPr>
          <a:lstStyle/>
          <a:p>
            <a:r>
              <a:rPr lang="da-DK" sz="2400" dirty="0" err="1"/>
              <a:t>flex</a:t>
            </a:r>
            <a:r>
              <a:rPr lang="da-DK" sz="2400" dirty="0"/>
              <a:t>: 1</a:t>
            </a:r>
          </a:p>
          <a:p>
            <a:r>
              <a:rPr lang="da-DK" sz="2400" dirty="0" err="1"/>
              <a:t>flex</a:t>
            </a:r>
            <a:r>
              <a:rPr lang="da-DK" sz="2400" dirty="0"/>
              <a:t>: 1</a:t>
            </a:r>
          </a:p>
          <a:p>
            <a:r>
              <a:rPr lang="da-DK" sz="2400" dirty="0" err="1"/>
              <a:t>flex</a:t>
            </a:r>
            <a:r>
              <a:rPr lang="da-DK" sz="2400" dirty="0"/>
              <a:t>: 2</a:t>
            </a:r>
            <a:endParaRPr lang="en" sz="2400" dirty="0"/>
          </a:p>
        </p:txBody>
      </p:sp>
    </p:spTree>
    <p:extLst>
      <p:ext uri="{BB962C8B-B14F-4D97-AF65-F5344CB8AC3E}">
        <p14:creationId xmlns:p14="http://schemas.microsoft.com/office/powerpoint/2010/main" val="929782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7288" y="393841"/>
            <a:ext cx="8117633" cy="584775"/>
          </a:xfrm>
          <a:prstGeom prst="rect">
            <a:avLst/>
          </a:prstGeom>
        </p:spPr>
        <p:txBody>
          <a:bodyPr wrap="square">
            <a:spAutoFit/>
          </a:bodyPr>
          <a:lstStyle/>
          <a:p>
            <a:pPr algn="ctr"/>
            <a:r>
              <a:rPr lang="en-US" sz="3200" b="1" dirty="0">
                <a:latin typeface="+mj-lt"/>
              </a:rPr>
              <a:t>Static items widths</a:t>
            </a:r>
          </a:p>
        </p:txBody>
      </p:sp>
      <p:sp>
        <p:nvSpPr>
          <p:cNvPr id="4" name="Rectangle 3"/>
          <p:cNvSpPr/>
          <p:nvPr/>
        </p:nvSpPr>
        <p:spPr>
          <a:xfrm>
            <a:off x="5649686" y="112538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619" y="1125384"/>
            <a:ext cx="7206762" cy="3634311"/>
          </a:xfrm>
          <a:prstGeom prst="rect">
            <a:avLst/>
          </a:prstGeom>
        </p:spPr>
      </p:pic>
      <p:sp>
        <p:nvSpPr>
          <p:cNvPr id="17" name="Rectangle 16">
            <a:extLst>
              <a:ext uri="{FF2B5EF4-FFF2-40B4-BE49-F238E27FC236}">
                <a16:creationId xmlns:a16="http://schemas.microsoft.com/office/drawing/2014/main" id="{CD8AE80D-8E34-E043-8EE2-665EB3EECCF2}"/>
              </a:ext>
            </a:extLst>
          </p:cNvPr>
          <p:cNvSpPr/>
          <p:nvPr/>
        </p:nvSpPr>
        <p:spPr>
          <a:xfrm>
            <a:off x="2985796" y="4675630"/>
            <a:ext cx="1964181" cy="461665"/>
          </a:xfrm>
          <a:prstGeom prst="rect">
            <a:avLst/>
          </a:prstGeom>
        </p:spPr>
        <p:txBody>
          <a:bodyPr wrap="square">
            <a:spAutoFit/>
          </a:bodyPr>
          <a:lstStyle/>
          <a:p>
            <a:r>
              <a:rPr lang="da-DK" sz="2400" dirty="0" err="1"/>
              <a:t>width</a:t>
            </a:r>
            <a:r>
              <a:rPr lang="da-DK" sz="2400" dirty="0"/>
              <a:t>: 300px</a:t>
            </a:r>
            <a:endParaRPr lang="en" sz="2400" dirty="0"/>
          </a:p>
        </p:txBody>
      </p:sp>
      <p:sp>
        <p:nvSpPr>
          <p:cNvPr id="14" name="Rectangle 13">
            <a:extLst>
              <a:ext uri="{FF2B5EF4-FFF2-40B4-BE49-F238E27FC236}">
                <a16:creationId xmlns:a16="http://schemas.microsoft.com/office/drawing/2014/main" id="{C7C44EDD-CDA2-744F-ABB0-CC009E9C4C28}"/>
              </a:ext>
            </a:extLst>
          </p:cNvPr>
          <p:cNvSpPr/>
          <p:nvPr/>
        </p:nvSpPr>
        <p:spPr>
          <a:xfrm>
            <a:off x="7595119" y="4675630"/>
            <a:ext cx="1964181" cy="461665"/>
          </a:xfrm>
          <a:prstGeom prst="rect">
            <a:avLst/>
          </a:prstGeom>
        </p:spPr>
        <p:txBody>
          <a:bodyPr wrap="square">
            <a:spAutoFit/>
          </a:bodyPr>
          <a:lstStyle/>
          <a:p>
            <a:r>
              <a:rPr lang="da-DK" sz="2400" dirty="0" err="1"/>
              <a:t>width</a:t>
            </a:r>
            <a:r>
              <a:rPr lang="da-DK" sz="2400" dirty="0"/>
              <a:t>: 300px</a:t>
            </a:r>
            <a:endParaRPr lang="en" sz="2400" dirty="0"/>
          </a:p>
        </p:txBody>
      </p:sp>
      <p:sp>
        <p:nvSpPr>
          <p:cNvPr id="15" name="Rectangle 14">
            <a:extLst>
              <a:ext uri="{FF2B5EF4-FFF2-40B4-BE49-F238E27FC236}">
                <a16:creationId xmlns:a16="http://schemas.microsoft.com/office/drawing/2014/main" id="{F05D6D65-216F-9745-9196-AB2FF01DDC14}"/>
              </a:ext>
            </a:extLst>
          </p:cNvPr>
          <p:cNvSpPr/>
          <p:nvPr/>
        </p:nvSpPr>
        <p:spPr>
          <a:xfrm>
            <a:off x="5630938" y="4675630"/>
            <a:ext cx="1964181" cy="461665"/>
          </a:xfrm>
          <a:prstGeom prst="rect">
            <a:avLst/>
          </a:prstGeom>
        </p:spPr>
        <p:txBody>
          <a:bodyPr wrap="square">
            <a:spAutoFit/>
          </a:bodyPr>
          <a:lstStyle/>
          <a:p>
            <a:r>
              <a:rPr lang="da-DK" sz="2400" dirty="0" err="1"/>
              <a:t>flex</a:t>
            </a:r>
            <a:r>
              <a:rPr lang="da-DK" sz="2400" dirty="0"/>
              <a:t>: 1</a:t>
            </a:r>
            <a:endParaRPr lang="en" sz="2400" dirty="0"/>
          </a:p>
        </p:txBody>
      </p:sp>
    </p:spTree>
    <p:extLst>
      <p:ext uri="{BB962C8B-B14F-4D97-AF65-F5344CB8AC3E}">
        <p14:creationId xmlns:p14="http://schemas.microsoft.com/office/powerpoint/2010/main" val="1601207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5167" y="375180"/>
            <a:ext cx="5728996" cy="584775"/>
          </a:xfrm>
          <a:prstGeom prst="rect">
            <a:avLst/>
          </a:prstGeom>
        </p:spPr>
        <p:txBody>
          <a:bodyPr wrap="square">
            <a:spAutoFit/>
          </a:bodyPr>
          <a:lstStyle/>
          <a:p>
            <a:pPr algn="ctr"/>
            <a:r>
              <a:rPr lang="en-US" sz="3200" b="1" dirty="0">
                <a:latin typeface="+mj-lt"/>
              </a:rPr>
              <a:t>Everything is a box</a:t>
            </a:r>
          </a:p>
        </p:txBody>
      </p:sp>
      <p:sp>
        <p:nvSpPr>
          <p:cNvPr id="4" name="Rectangle 3"/>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6A1F84-00EE-7744-8EEA-AB1793B61335}"/>
              </a:ext>
            </a:extLst>
          </p:cNvPr>
          <p:cNvSpPr/>
          <p:nvPr/>
        </p:nvSpPr>
        <p:spPr>
          <a:xfrm>
            <a:off x="2385786" y="1531456"/>
            <a:ext cx="10198100" cy="4467057"/>
          </a:xfrm>
          <a:prstGeom prst="rect">
            <a:avLst/>
          </a:prstGeom>
        </p:spPr>
        <p:txBody>
          <a:bodyPr wrap="square">
            <a:spAutoFit/>
          </a:bodyPr>
          <a:lstStyle/>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display: flex</a:t>
            </a:r>
            <a:r>
              <a:rPr lang="en" sz="2400" dirty="0">
                <a:solidFill>
                  <a:schemeClr val="tx1">
                    <a:lumMod val="50000"/>
                    <a:lumOff val="50000"/>
                  </a:schemeClr>
                </a:solidFill>
              </a:rPr>
              <a:t>; to create a flex container.</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justify-content</a:t>
            </a:r>
            <a:r>
              <a:rPr lang="en" sz="2400" dirty="0">
                <a:solidFill>
                  <a:schemeClr val="tx1">
                    <a:lumMod val="50000"/>
                    <a:lumOff val="50000"/>
                  </a:schemeClr>
                </a:solidFill>
              </a:rPr>
              <a:t> to define the horizontal alignment of items.</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align-items</a:t>
            </a:r>
            <a:r>
              <a:rPr lang="en" sz="2400" dirty="0">
                <a:solidFill>
                  <a:schemeClr val="tx1">
                    <a:lumMod val="50000"/>
                    <a:lumOff val="50000"/>
                  </a:schemeClr>
                </a:solidFill>
              </a:rPr>
              <a:t> to define the vertical alignment of items.</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flex-direction</a:t>
            </a:r>
            <a:r>
              <a:rPr lang="en" sz="2400" dirty="0">
                <a:solidFill>
                  <a:schemeClr val="tx1">
                    <a:lumMod val="50000"/>
                    <a:lumOff val="50000"/>
                  </a:schemeClr>
                </a:solidFill>
              </a:rPr>
              <a:t> if you need columns instead of rows.</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the </a:t>
            </a:r>
            <a:r>
              <a:rPr lang="en" sz="2400" dirty="0">
                <a:solidFill>
                  <a:srgbClr val="C00000"/>
                </a:solidFill>
              </a:rPr>
              <a:t>row-reverse or column-reverse</a:t>
            </a:r>
            <a:r>
              <a:rPr lang="en" sz="2400" dirty="0">
                <a:solidFill>
                  <a:schemeClr val="tx1">
                    <a:lumMod val="50000"/>
                    <a:lumOff val="50000"/>
                  </a:schemeClr>
                </a:solidFill>
              </a:rPr>
              <a:t> values to flip item order.</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order</a:t>
            </a:r>
            <a:r>
              <a:rPr lang="en" sz="2400" dirty="0">
                <a:solidFill>
                  <a:schemeClr val="tx1">
                    <a:lumMod val="50000"/>
                    <a:lumOff val="50000"/>
                  </a:schemeClr>
                </a:solidFill>
              </a:rPr>
              <a:t> to customize the order of individual elements.</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align-self</a:t>
            </a:r>
            <a:r>
              <a:rPr lang="en" sz="2400" dirty="0">
                <a:solidFill>
                  <a:schemeClr val="tx1">
                    <a:lumMod val="50000"/>
                    <a:lumOff val="50000"/>
                  </a:schemeClr>
                </a:solidFill>
              </a:rPr>
              <a:t> to vertically align individual items.</a:t>
            </a:r>
          </a:p>
          <a:p>
            <a:pPr marL="342900" indent="-342900">
              <a:lnSpc>
                <a:spcPct val="150000"/>
              </a:lnSpc>
              <a:buFont typeface="Arial" panose="020B0604020202020204" pitchFamily="34" charset="0"/>
              <a:buChar char="•"/>
            </a:pPr>
            <a:r>
              <a:rPr lang="en" sz="2400" dirty="0">
                <a:solidFill>
                  <a:schemeClr val="tx1">
                    <a:lumMod val="50000"/>
                    <a:lumOff val="50000"/>
                  </a:schemeClr>
                </a:solidFill>
              </a:rPr>
              <a:t>Use </a:t>
            </a:r>
            <a:r>
              <a:rPr lang="en" sz="2400" dirty="0">
                <a:solidFill>
                  <a:srgbClr val="C00000"/>
                </a:solidFill>
              </a:rPr>
              <a:t>flex</a:t>
            </a:r>
            <a:r>
              <a:rPr lang="en" sz="2400" dirty="0">
                <a:solidFill>
                  <a:schemeClr val="tx1">
                    <a:lumMod val="50000"/>
                    <a:lumOff val="50000"/>
                  </a:schemeClr>
                </a:solidFill>
              </a:rPr>
              <a:t> to create flexible boxes that can stretch and shrink.</a:t>
            </a:r>
          </a:p>
        </p:txBody>
      </p:sp>
    </p:spTree>
    <p:extLst>
      <p:ext uri="{BB962C8B-B14F-4D97-AF65-F5344CB8AC3E}">
        <p14:creationId xmlns:p14="http://schemas.microsoft.com/office/powerpoint/2010/main" val="4244240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1302" y="2651577"/>
            <a:ext cx="4038680" cy="584775"/>
          </a:xfrm>
          <a:prstGeom prst="rect">
            <a:avLst/>
          </a:prstGeom>
        </p:spPr>
        <p:txBody>
          <a:bodyPr wrap="square">
            <a:spAutoFit/>
          </a:bodyPr>
          <a:lstStyle/>
          <a:p>
            <a:pPr algn="ctr"/>
            <a:r>
              <a:rPr lang="en-US" sz="3200" b="1" dirty="0">
                <a:latin typeface="+mj-lt"/>
              </a:rPr>
              <a:t>Responsive Design</a:t>
            </a:r>
          </a:p>
        </p:txBody>
      </p:sp>
      <p:sp>
        <p:nvSpPr>
          <p:cNvPr id="4" name="Rectangle 3"/>
          <p:cNvSpPr/>
          <p:nvPr/>
        </p:nvSpPr>
        <p:spPr>
          <a:xfrm>
            <a:off x="2230485" y="3383121"/>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473" y="186952"/>
            <a:ext cx="6720225" cy="6372628"/>
          </a:xfrm>
          <a:prstGeom prst="rect">
            <a:avLst/>
          </a:prstGeom>
        </p:spPr>
      </p:pic>
      <p:sp>
        <p:nvSpPr>
          <p:cNvPr id="8" name="Rectangle 7">
            <a:extLst>
              <a:ext uri="{FF2B5EF4-FFF2-40B4-BE49-F238E27FC236}">
                <a16:creationId xmlns:a16="http://schemas.microsoft.com/office/drawing/2014/main" id="{EBACBD83-52A5-0640-8574-D0C8FFF169DF}"/>
              </a:ext>
            </a:extLst>
          </p:cNvPr>
          <p:cNvSpPr/>
          <p:nvPr/>
        </p:nvSpPr>
        <p:spPr>
          <a:xfrm>
            <a:off x="250811" y="6367795"/>
            <a:ext cx="5221660" cy="338554"/>
          </a:xfrm>
          <a:prstGeom prst="rect">
            <a:avLst/>
          </a:prstGeom>
        </p:spPr>
        <p:txBody>
          <a:bodyPr wrap="square">
            <a:spAutoFit/>
          </a:bodyPr>
          <a:lstStyle/>
          <a:p>
            <a:pPr algn="ctr"/>
            <a:r>
              <a:rPr lang="en-US" sz="1600" b="1" dirty="0">
                <a:latin typeface="+mj-lt"/>
              </a:rPr>
              <a:t>https://www.w3schools.com/html/</a:t>
            </a:r>
            <a:r>
              <a:rPr lang="en-US" sz="1600" b="1" dirty="0" err="1">
                <a:latin typeface="+mj-lt"/>
              </a:rPr>
              <a:t>html_responsive.asp</a:t>
            </a:r>
            <a:endParaRPr lang="en-US" sz="1600" b="1" dirty="0">
              <a:latin typeface="+mj-lt"/>
            </a:endParaRPr>
          </a:p>
        </p:txBody>
      </p:sp>
    </p:spTree>
    <p:extLst>
      <p:ext uri="{BB962C8B-B14F-4D97-AF65-F5344CB8AC3E}">
        <p14:creationId xmlns:p14="http://schemas.microsoft.com/office/powerpoint/2010/main" val="2421399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49686" y="112538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180" y="978616"/>
            <a:ext cx="8531639" cy="4735060"/>
          </a:xfrm>
          <a:prstGeom prst="rect">
            <a:avLst/>
          </a:prstGeom>
        </p:spPr>
      </p:pic>
      <p:sp>
        <p:nvSpPr>
          <p:cNvPr id="11" name="Rectangle 10">
            <a:extLst>
              <a:ext uri="{FF2B5EF4-FFF2-40B4-BE49-F238E27FC236}">
                <a16:creationId xmlns:a16="http://schemas.microsoft.com/office/drawing/2014/main" id="{5872CCB3-D903-3449-9D30-5F065978B06F}"/>
              </a:ext>
            </a:extLst>
          </p:cNvPr>
          <p:cNvSpPr/>
          <p:nvPr/>
        </p:nvSpPr>
        <p:spPr>
          <a:xfrm>
            <a:off x="3367745" y="6008634"/>
            <a:ext cx="10079912" cy="369332"/>
          </a:xfrm>
          <a:prstGeom prst="rect">
            <a:avLst/>
          </a:prstGeom>
        </p:spPr>
        <p:txBody>
          <a:bodyPr wrap="square">
            <a:spAutoFit/>
          </a:bodyPr>
          <a:lstStyle/>
          <a:p>
            <a:r>
              <a:rPr lang="da-DK" dirty="0"/>
              <a:t>Mobile internet </a:t>
            </a:r>
            <a:r>
              <a:rPr lang="da-DK" dirty="0" err="1"/>
              <a:t>usage</a:t>
            </a:r>
            <a:r>
              <a:rPr lang="da-DK" dirty="0"/>
              <a:t> has </a:t>
            </a:r>
            <a:r>
              <a:rPr lang="da-DK" dirty="0" err="1"/>
              <a:t>surpassed</a:t>
            </a:r>
            <a:r>
              <a:rPr lang="da-DK" dirty="0"/>
              <a:t> desktop </a:t>
            </a:r>
            <a:r>
              <a:rPr lang="da-DK" dirty="0" err="1"/>
              <a:t>usage</a:t>
            </a:r>
            <a:r>
              <a:rPr lang="da-DK" dirty="0"/>
              <a:t> in 2016.</a:t>
            </a:r>
            <a:endParaRPr lang="en" sz="2400" dirty="0"/>
          </a:p>
        </p:txBody>
      </p:sp>
    </p:spTree>
    <p:extLst>
      <p:ext uri="{BB962C8B-B14F-4D97-AF65-F5344CB8AC3E}">
        <p14:creationId xmlns:p14="http://schemas.microsoft.com/office/powerpoint/2010/main" val="1387786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49686" y="112538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180" y="978616"/>
            <a:ext cx="8531639" cy="4735060"/>
          </a:xfrm>
          <a:prstGeom prst="rect">
            <a:avLst/>
          </a:prstGeom>
        </p:spPr>
      </p:pic>
      <p:sp>
        <p:nvSpPr>
          <p:cNvPr id="11" name="Rectangle 10">
            <a:extLst>
              <a:ext uri="{FF2B5EF4-FFF2-40B4-BE49-F238E27FC236}">
                <a16:creationId xmlns:a16="http://schemas.microsoft.com/office/drawing/2014/main" id="{5872CCB3-D903-3449-9D30-5F065978B06F}"/>
              </a:ext>
            </a:extLst>
          </p:cNvPr>
          <p:cNvSpPr/>
          <p:nvPr/>
        </p:nvSpPr>
        <p:spPr>
          <a:xfrm>
            <a:off x="5474338" y="6008634"/>
            <a:ext cx="10079912" cy="369332"/>
          </a:xfrm>
          <a:prstGeom prst="rect">
            <a:avLst/>
          </a:prstGeom>
        </p:spPr>
        <p:txBody>
          <a:bodyPr wrap="square">
            <a:spAutoFit/>
          </a:bodyPr>
          <a:lstStyle/>
          <a:p>
            <a:r>
              <a:rPr lang="da-DK" dirty="0"/>
              <a:t>Time </a:t>
            </a:r>
            <a:r>
              <a:rPr lang="da-DK" dirty="0" err="1"/>
              <a:t>spent</a:t>
            </a:r>
            <a:endParaRPr lang="en" sz="2400" dirty="0"/>
          </a:p>
        </p:txBody>
      </p:sp>
      <p:pic>
        <p:nvPicPr>
          <p:cNvPr id="3" name="Picture 2">
            <a:extLst>
              <a:ext uri="{FF2B5EF4-FFF2-40B4-BE49-F238E27FC236}">
                <a16:creationId xmlns:a16="http://schemas.microsoft.com/office/drawing/2014/main" id="{BD934CA9-93B9-D844-BB6B-72D730493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2355"/>
            <a:ext cx="10160000" cy="5638800"/>
          </a:xfrm>
          <a:prstGeom prst="rect">
            <a:avLst/>
          </a:prstGeom>
        </p:spPr>
      </p:pic>
    </p:spTree>
    <p:extLst>
      <p:ext uri="{BB962C8B-B14F-4D97-AF65-F5344CB8AC3E}">
        <p14:creationId xmlns:p14="http://schemas.microsoft.com/office/powerpoint/2010/main" val="417443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52371-91DE-7E4F-9D69-83AFBE0C0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949" y="1669141"/>
            <a:ext cx="7771050" cy="12008498"/>
          </a:xfrm>
          <a:prstGeom prst="rect">
            <a:avLst/>
          </a:prstGeom>
        </p:spPr>
      </p:pic>
      <p:sp>
        <p:nvSpPr>
          <p:cNvPr id="13" name="Rectangle 12">
            <a:extLst>
              <a:ext uri="{FF2B5EF4-FFF2-40B4-BE49-F238E27FC236}">
                <a16:creationId xmlns:a16="http://schemas.microsoft.com/office/drawing/2014/main" id="{DB83A7D6-9A94-8C42-8106-5E785BED3E70}"/>
              </a:ext>
            </a:extLst>
          </p:cNvPr>
          <p:cNvSpPr/>
          <p:nvPr/>
        </p:nvSpPr>
        <p:spPr>
          <a:xfrm>
            <a:off x="3740758" y="375180"/>
            <a:ext cx="4038680" cy="584775"/>
          </a:xfrm>
          <a:prstGeom prst="rect">
            <a:avLst/>
          </a:prstGeom>
        </p:spPr>
        <p:txBody>
          <a:bodyPr wrap="square">
            <a:spAutoFit/>
          </a:bodyPr>
          <a:lstStyle/>
          <a:p>
            <a:pPr algn="ctr"/>
            <a:r>
              <a:rPr lang="en-US" sz="3200" b="1" dirty="0">
                <a:latin typeface="+mj-lt"/>
              </a:rPr>
              <a:t>HTML elements</a:t>
            </a:r>
          </a:p>
        </p:txBody>
      </p:sp>
      <p:sp>
        <p:nvSpPr>
          <p:cNvPr id="14" name="Rectangle 13">
            <a:extLst>
              <a:ext uri="{FF2B5EF4-FFF2-40B4-BE49-F238E27FC236}">
                <a16:creationId xmlns:a16="http://schemas.microsoft.com/office/drawing/2014/main" id="{A170F4FB-2AF2-624B-8FDA-C2972842CF40}"/>
              </a:ext>
            </a:extLst>
          </p:cNvPr>
          <p:cNvSpPr/>
          <p:nvPr/>
        </p:nvSpPr>
        <p:spPr>
          <a:xfrm>
            <a:off x="5409941" y="1106724"/>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0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207577" y="306859"/>
            <a:ext cx="5617028" cy="141489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p:cNvSpPr/>
          <p:nvPr/>
        </p:nvSpPr>
        <p:spPr>
          <a:xfrm>
            <a:off x="6433068" y="472939"/>
            <a:ext cx="2122795" cy="461665"/>
          </a:xfrm>
          <a:prstGeom prst="rect">
            <a:avLst/>
          </a:prstGeom>
        </p:spPr>
        <p:txBody>
          <a:bodyPr wrap="square">
            <a:spAutoFit/>
          </a:bodyPr>
          <a:lstStyle/>
          <a:p>
            <a:r>
              <a:rPr lang="en-US" sz="2400" b="1" dirty="0" err="1">
                <a:solidFill>
                  <a:schemeClr val="tx1">
                    <a:lumMod val="85000"/>
                    <a:lumOff val="15000"/>
                  </a:schemeClr>
                </a:solidFill>
                <a:latin typeface="+mj-lt"/>
              </a:rPr>
              <a:t>px</a:t>
            </a:r>
            <a:endParaRPr lang="en-US" sz="2400" b="1" dirty="0">
              <a:solidFill>
                <a:schemeClr val="tx1">
                  <a:lumMod val="85000"/>
                  <a:lumOff val="15000"/>
                </a:schemeClr>
              </a:solidFill>
              <a:latin typeface="+mj-lt"/>
            </a:endParaRPr>
          </a:p>
        </p:txBody>
      </p:sp>
      <p:sp>
        <p:nvSpPr>
          <p:cNvPr id="46" name="Rectangle 45"/>
          <p:cNvSpPr/>
          <p:nvPr/>
        </p:nvSpPr>
        <p:spPr>
          <a:xfrm>
            <a:off x="6207577" y="1877687"/>
            <a:ext cx="5617028" cy="141489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9" name="Rectangle 48"/>
          <p:cNvSpPr/>
          <p:nvPr/>
        </p:nvSpPr>
        <p:spPr>
          <a:xfrm>
            <a:off x="6433068" y="1983190"/>
            <a:ext cx="2122795" cy="461665"/>
          </a:xfrm>
          <a:prstGeom prst="rect">
            <a:avLst/>
          </a:prstGeom>
        </p:spPr>
        <p:txBody>
          <a:bodyPr wrap="square">
            <a:spAutoFit/>
          </a:bodyPr>
          <a:lstStyle/>
          <a:p>
            <a:r>
              <a:rPr lang="en-US" sz="2400" b="1" dirty="0" err="1">
                <a:solidFill>
                  <a:schemeClr val="tx1">
                    <a:lumMod val="85000"/>
                    <a:lumOff val="15000"/>
                  </a:schemeClr>
                </a:solidFill>
                <a:latin typeface="+mj-lt"/>
              </a:rPr>
              <a:t>em</a:t>
            </a:r>
            <a:endParaRPr lang="en-US" sz="2400" b="1" dirty="0">
              <a:solidFill>
                <a:schemeClr val="tx1">
                  <a:lumMod val="85000"/>
                  <a:lumOff val="15000"/>
                </a:schemeClr>
              </a:solidFill>
              <a:latin typeface="+mj-lt"/>
            </a:endParaRPr>
          </a:p>
        </p:txBody>
      </p:sp>
      <p:sp>
        <p:nvSpPr>
          <p:cNvPr id="50" name="Rectangle 49"/>
          <p:cNvSpPr/>
          <p:nvPr/>
        </p:nvSpPr>
        <p:spPr>
          <a:xfrm>
            <a:off x="6207577" y="3423928"/>
            <a:ext cx="5617028" cy="141489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3" name="Rectangle 52"/>
          <p:cNvSpPr/>
          <p:nvPr/>
        </p:nvSpPr>
        <p:spPr>
          <a:xfrm>
            <a:off x="6433068" y="3397760"/>
            <a:ext cx="2122795" cy="743518"/>
          </a:xfrm>
          <a:prstGeom prst="rect">
            <a:avLst/>
          </a:prstGeom>
        </p:spPr>
        <p:txBody>
          <a:bodyPr wrap="square">
            <a:spAutoFit/>
          </a:bodyPr>
          <a:lstStyle/>
          <a:p>
            <a:r>
              <a:rPr lang="en-US" sz="2400" b="1" dirty="0">
                <a:solidFill>
                  <a:schemeClr val="tx1">
                    <a:lumMod val="85000"/>
                    <a:lumOff val="15000"/>
                  </a:schemeClr>
                </a:solidFill>
                <a:latin typeface="+mj-lt"/>
              </a:rPr>
              <a:t>rem</a:t>
            </a:r>
          </a:p>
        </p:txBody>
      </p:sp>
      <p:sp>
        <p:nvSpPr>
          <p:cNvPr id="54" name="Rectangle 53"/>
          <p:cNvSpPr/>
          <p:nvPr/>
        </p:nvSpPr>
        <p:spPr>
          <a:xfrm>
            <a:off x="956995" y="703772"/>
            <a:ext cx="4038680" cy="584775"/>
          </a:xfrm>
          <a:prstGeom prst="rect">
            <a:avLst/>
          </a:prstGeom>
        </p:spPr>
        <p:txBody>
          <a:bodyPr wrap="square">
            <a:spAutoFit/>
          </a:bodyPr>
          <a:lstStyle/>
          <a:p>
            <a:r>
              <a:rPr lang="en-US" sz="3200" b="1" dirty="0">
                <a:latin typeface="+mj-lt"/>
              </a:rPr>
              <a:t>CSS units</a:t>
            </a:r>
          </a:p>
        </p:txBody>
      </p:sp>
      <p:sp>
        <p:nvSpPr>
          <p:cNvPr id="55" name="Rectangle 54"/>
          <p:cNvSpPr/>
          <p:nvPr/>
        </p:nvSpPr>
        <p:spPr>
          <a:xfrm>
            <a:off x="1075591" y="1478002"/>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39581E9-5B48-3040-BEC1-2E9D16603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36" y="3423929"/>
            <a:ext cx="4597400" cy="3238500"/>
          </a:xfrm>
          <a:prstGeom prst="rect">
            <a:avLst/>
          </a:prstGeom>
        </p:spPr>
      </p:pic>
      <p:sp>
        <p:nvSpPr>
          <p:cNvPr id="25" name="Rectangle 24">
            <a:extLst>
              <a:ext uri="{FF2B5EF4-FFF2-40B4-BE49-F238E27FC236}">
                <a16:creationId xmlns:a16="http://schemas.microsoft.com/office/drawing/2014/main" id="{A8A9387F-D843-354F-811D-59C2825D125B}"/>
              </a:ext>
            </a:extLst>
          </p:cNvPr>
          <p:cNvSpPr/>
          <p:nvPr/>
        </p:nvSpPr>
        <p:spPr>
          <a:xfrm>
            <a:off x="945981" y="2214023"/>
            <a:ext cx="3898345" cy="830997"/>
          </a:xfrm>
          <a:prstGeom prst="rect">
            <a:avLst/>
          </a:prstGeom>
        </p:spPr>
        <p:txBody>
          <a:bodyPr wrap="square">
            <a:spAutoFit/>
          </a:bodyPr>
          <a:lstStyle/>
          <a:p>
            <a:r>
              <a:rPr lang="en" sz="1600" dirty="0">
                <a:solidFill>
                  <a:schemeClr val="accent5">
                    <a:lumMod val="75000"/>
                  </a:schemeClr>
                </a:solidFill>
              </a:rPr>
              <a:t>&lt;html&gt;</a:t>
            </a:r>
            <a:r>
              <a:rPr lang="en" sz="1600" dirty="0"/>
              <a:t> is the parent of </a:t>
            </a:r>
            <a:r>
              <a:rPr lang="en" sz="1600" dirty="0">
                <a:solidFill>
                  <a:schemeClr val="accent5">
                    <a:lumMod val="75000"/>
                  </a:schemeClr>
                </a:solidFill>
              </a:rPr>
              <a:t>&lt;head&gt;</a:t>
            </a:r>
            <a:r>
              <a:rPr lang="en" sz="1600" dirty="0"/>
              <a:t> and </a:t>
            </a:r>
            <a:r>
              <a:rPr lang="en" sz="1600" dirty="0">
                <a:solidFill>
                  <a:schemeClr val="accent5">
                    <a:lumMod val="75000"/>
                  </a:schemeClr>
                </a:solidFill>
              </a:rPr>
              <a:t>&lt;body&gt;</a:t>
            </a:r>
          </a:p>
          <a:p>
            <a:r>
              <a:rPr lang="en" sz="1600" dirty="0">
                <a:solidFill>
                  <a:schemeClr val="accent5">
                    <a:lumMod val="75000"/>
                  </a:schemeClr>
                </a:solidFill>
              </a:rPr>
              <a:t>&lt;head&gt;</a:t>
            </a:r>
            <a:r>
              <a:rPr lang="en" sz="1600" dirty="0"/>
              <a:t> is the first child of </a:t>
            </a:r>
            <a:r>
              <a:rPr lang="en" sz="1600" dirty="0">
                <a:solidFill>
                  <a:schemeClr val="accent5">
                    <a:lumMod val="75000"/>
                  </a:schemeClr>
                </a:solidFill>
              </a:rPr>
              <a:t>&lt;html&gt;</a:t>
            </a:r>
          </a:p>
          <a:p>
            <a:r>
              <a:rPr lang="en" sz="1600" dirty="0">
                <a:solidFill>
                  <a:schemeClr val="accent5">
                    <a:lumMod val="75000"/>
                  </a:schemeClr>
                </a:solidFill>
              </a:rPr>
              <a:t>&lt;body&gt;</a:t>
            </a:r>
            <a:r>
              <a:rPr lang="en" sz="1600" dirty="0"/>
              <a:t> is the last child of </a:t>
            </a:r>
            <a:r>
              <a:rPr lang="en" sz="1600" dirty="0">
                <a:solidFill>
                  <a:schemeClr val="accent5">
                    <a:lumMod val="75000"/>
                  </a:schemeClr>
                </a:solidFill>
              </a:rPr>
              <a:t>&lt;html&gt;</a:t>
            </a:r>
          </a:p>
        </p:txBody>
      </p:sp>
      <p:sp>
        <p:nvSpPr>
          <p:cNvPr id="12" name="Rectangle 11">
            <a:extLst>
              <a:ext uri="{FF2B5EF4-FFF2-40B4-BE49-F238E27FC236}">
                <a16:creationId xmlns:a16="http://schemas.microsoft.com/office/drawing/2014/main" id="{5C0435FB-4CB7-8949-9D07-09476DE3A7F8}"/>
              </a:ext>
            </a:extLst>
          </p:cNvPr>
          <p:cNvSpPr/>
          <p:nvPr/>
        </p:nvSpPr>
        <p:spPr>
          <a:xfrm>
            <a:off x="6207577" y="4970169"/>
            <a:ext cx="5617028" cy="141489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FA609472-4723-D447-8068-07CCA90AFF8E}"/>
              </a:ext>
            </a:extLst>
          </p:cNvPr>
          <p:cNvSpPr/>
          <p:nvPr/>
        </p:nvSpPr>
        <p:spPr>
          <a:xfrm>
            <a:off x="6433068" y="5171427"/>
            <a:ext cx="2122795" cy="461665"/>
          </a:xfrm>
          <a:prstGeom prst="rect">
            <a:avLst/>
          </a:prstGeom>
        </p:spPr>
        <p:txBody>
          <a:bodyPr wrap="square">
            <a:spAutoFit/>
          </a:bodyPr>
          <a:lstStyle/>
          <a:p>
            <a:r>
              <a:rPr lang="en-US" sz="2400" b="1" dirty="0">
                <a:solidFill>
                  <a:schemeClr val="tx1">
                    <a:lumMod val="85000"/>
                    <a:lumOff val="15000"/>
                  </a:schemeClr>
                </a:solidFill>
                <a:latin typeface="+mj-lt"/>
              </a:rPr>
              <a:t>%</a:t>
            </a:r>
          </a:p>
        </p:txBody>
      </p:sp>
      <p:sp>
        <p:nvSpPr>
          <p:cNvPr id="14" name="Rectangle 13">
            <a:extLst>
              <a:ext uri="{FF2B5EF4-FFF2-40B4-BE49-F238E27FC236}">
                <a16:creationId xmlns:a16="http://schemas.microsoft.com/office/drawing/2014/main" id="{98AC4D06-61F8-D74F-BD01-B7ED8F5B38F9}"/>
              </a:ext>
            </a:extLst>
          </p:cNvPr>
          <p:cNvSpPr/>
          <p:nvPr/>
        </p:nvSpPr>
        <p:spPr>
          <a:xfrm>
            <a:off x="6433068" y="979905"/>
            <a:ext cx="5528273" cy="584775"/>
          </a:xfrm>
          <a:prstGeom prst="rect">
            <a:avLst/>
          </a:prstGeom>
        </p:spPr>
        <p:txBody>
          <a:bodyPr wrap="square">
            <a:spAutoFit/>
          </a:bodyPr>
          <a:lstStyle/>
          <a:p>
            <a:pPr marL="285750" indent="-285750">
              <a:buFont typeface="Arial" panose="020B0604020202020204" pitchFamily="34" charset="0"/>
              <a:buChar char="•"/>
            </a:pPr>
            <a:r>
              <a:rPr lang="en" sz="1600" dirty="0"/>
              <a:t>the size of one pixel on the </a:t>
            </a:r>
            <a:r>
              <a:rPr lang="en" sz="1600" dirty="0">
                <a:solidFill>
                  <a:srgbClr val="C00000"/>
                </a:solidFill>
              </a:rPr>
              <a:t>screen</a:t>
            </a:r>
          </a:p>
          <a:p>
            <a:pPr marL="285750" indent="-285750">
              <a:buFont typeface="Arial" panose="020B0604020202020204" pitchFamily="34" charset="0"/>
              <a:buChar char="•"/>
            </a:pPr>
            <a:r>
              <a:rPr lang="en" sz="1600" dirty="0"/>
              <a:t>good at spacing and layout but are </a:t>
            </a:r>
            <a:r>
              <a:rPr lang="en" sz="1600" dirty="0">
                <a:solidFill>
                  <a:srgbClr val="C00000"/>
                </a:solidFill>
              </a:rPr>
              <a:t>not</a:t>
            </a:r>
            <a:r>
              <a:rPr lang="en" sz="1600" dirty="0"/>
              <a:t> good fit for font-size</a:t>
            </a:r>
            <a:endParaRPr lang="en-US" sz="1600" b="1" dirty="0">
              <a:solidFill>
                <a:schemeClr val="tx1">
                  <a:lumMod val="85000"/>
                  <a:lumOff val="15000"/>
                </a:schemeClr>
              </a:solidFill>
              <a:latin typeface="+mj-lt"/>
            </a:endParaRPr>
          </a:p>
        </p:txBody>
      </p:sp>
      <p:sp>
        <p:nvSpPr>
          <p:cNvPr id="15" name="Rectangle 14">
            <a:extLst>
              <a:ext uri="{FF2B5EF4-FFF2-40B4-BE49-F238E27FC236}">
                <a16:creationId xmlns:a16="http://schemas.microsoft.com/office/drawing/2014/main" id="{78119FF4-7768-5E4A-A9EC-233189AE192C}"/>
              </a:ext>
            </a:extLst>
          </p:cNvPr>
          <p:cNvSpPr/>
          <p:nvPr/>
        </p:nvSpPr>
        <p:spPr>
          <a:xfrm>
            <a:off x="6433068" y="2414344"/>
            <a:ext cx="5268781" cy="830997"/>
          </a:xfrm>
          <a:prstGeom prst="rect">
            <a:avLst/>
          </a:prstGeom>
        </p:spPr>
        <p:txBody>
          <a:bodyPr wrap="square">
            <a:spAutoFit/>
          </a:bodyPr>
          <a:lstStyle/>
          <a:p>
            <a:pPr marL="285750" indent="-285750">
              <a:buFont typeface="Arial" panose="020B0604020202020204" pitchFamily="34" charset="0"/>
              <a:buChar char="•"/>
            </a:pPr>
            <a:r>
              <a:rPr lang="en" sz="1600" dirty="0"/>
              <a:t>equal to the computed font-size of that element’s </a:t>
            </a:r>
            <a:r>
              <a:rPr lang="en" sz="1600" dirty="0">
                <a:solidFill>
                  <a:srgbClr val="C00000"/>
                </a:solidFill>
              </a:rPr>
              <a:t>parent</a:t>
            </a:r>
          </a:p>
          <a:p>
            <a:pPr marL="285750" indent="-285750">
              <a:buFont typeface="Arial" panose="020B0604020202020204" pitchFamily="34" charset="0"/>
              <a:buChar char="•"/>
            </a:pPr>
            <a:r>
              <a:rPr lang="en" sz="1600" b="1" dirty="0">
                <a:latin typeface="+mj-lt"/>
              </a:rPr>
              <a:t>&lt;div font-size=16px&gt; so 1em=16px</a:t>
            </a:r>
          </a:p>
          <a:p>
            <a:pPr marL="285750" indent="-285750">
              <a:buFont typeface="Arial" panose="020B0604020202020204" pitchFamily="34" charset="0"/>
              <a:buChar char="•"/>
            </a:pPr>
            <a:r>
              <a:rPr lang="en" sz="1600" dirty="0"/>
              <a:t>If font-size is not defined, it will inherit it from the parent </a:t>
            </a:r>
            <a:endParaRPr lang="en-US" sz="1600" b="1" dirty="0">
              <a:latin typeface="+mj-lt"/>
            </a:endParaRPr>
          </a:p>
        </p:txBody>
      </p:sp>
      <p:sp>
        <p:nvSpPr>
          <p:cNvPr id="16" name="Rectangle 15">
            <a:extLst>
              <a:ext uri="{FF2B5EF4-FFF2-40B4-BE49-F238E27FC236}">
                <a16:creationId xmlns:a16="http://schemas.microsoft.com/office/drawing/2014/main" id="{3434706D-21DD-7040-BB24-1221158B7009}"/>
              </a:ext>
            </a:extLst>
          </p:cNvPr>
          <p:cNvSpPr/>
          <p:nvPr/>
        </p:nvSpPr>
        <p:spPr>
          <a:xfrm>
            <a:off x="6433068" y="3802702"/>
            <a:ext cx="5268781" cy="1107996"/>
          </a:xfrm>
          <a:prstGeom prst="rect">
            <a:avLst/>
          </a:prstGeom>
        </p:spPr>
        <p:txBody>
          <a:bodyPr wrap="square">
            <a:spAutoFit/>
          </a:bodyPr>
          <a:lstStyle/>
          <a:p>
            <a:pPr marL="285750" indent="-285750">
              <a:buFont typeface="Arial" panose="020B0604020202020204" pitchFamily="34" charset="0"/>
              <a:buChar char="•"/>
            </a:pPr>
            <a:r>
              <a:rPr lang="en" sz="1600" dirty="0"/>
              <a:t>rem values are relative to the </a:t>
            </a:r>
            <a:r>
              <a:rPr lang="en" sz="1600" dirty="0">
                <a:solidFill>
                  <a:srgbClr val="C00000"/>
                </a:solidFill>
              </a:rPr>
              <a:t>root html element</a:t>
            </a:r>
          </a:p>
          <a:p>
            <a:pPr marL="285750" indent="-285750">
              <a:buFont typeface="Arial" panose="020B0604020202020204" pitchFamily="34" charset="0"/>
              <a:buChar char="•"/>
            </a:pPr>
            <a:r>
              <a:rPr lang="en" sz="1600" dirty="0"/>
              <a:t>Usually default font-size of the browser is </a:t>
            </a:r>
            <a:r>
              <a:rPr lang="en" sz="1600" dirty="0">
                <a:solidFill>
                  <a:srgbClr val="C00000"/>
                </a:solidFill>
              </a:rPr>
              <a:t>16px</a:t>
            </a:r>
          </a:p>
          <a:p>
            <a:pPr marL="285750" indent="-285750">
              <a:buFont typeface="Arial" panose="020B0604020202020204" pitchFamily="34" charset="0"/>
              <a:buChar char="•"/>
            </a:pPr>
            <a:r>
              <a:rPr lang="da-DK" sz="1600" dirty="0"/>
              <a:t>if </a:t>
            </a:r>
            <a:r>
              <a:rPr lang="da-DK" sz="1600" dirty="0">
                <a:solidFill>
                  <a:srgbClr val="C00000"/>
                </a:solidFill>
              </a:rPr>
              <a:t>font-</a:t>
            </a:r>
            <a:r>
              <a:rPr lang="da-DK" sz="1600" dirty="0" err="1">
                <a:solidFill>
                  <a:srgbClr val="C00000"/>
                </a:solidFill>
              </a:rPr>
              <a:t>size</a:t>
            </a:r>
            <a:r>
              <a:rPr lang="da-DK" sz="1600" dirty="0">
                <a:solidFill>
                  <a:srgbClr val="C00000"/>
                </a:solidFill>
              </a:rPr>
              <a:t>: 62.5% </a:t>
            </a:r>
            <a:r>
              <a:rPr lang="da-DK" sz="1600" dirty="0"/>
              <a:t>- so </a:t>
            </a:r>
            <a:r>
              <a:rPr lang="en" sz="1600" dirty="0"/>
              <a:t>16px is 10px and 1rem = 10px </a:t>
            </a:r>
            <a:r>
              <a:rPr lang="da-DK" sz="1600" dirty="0"/>
              <a:t> and 1px = 0.1rem</a:t>
            </a:r>
            <a:endParaRPr lang="en-US" sz="1600" b="1" dirty="0">
              <a:solidFill>
                <a:srgbClr val="C00000"/>
              </a:solidFill>
              <a:latin typeface="+mj-lt"/>
            </a:endParaRPr>
          </a:p>
        </p:txBody>
      </p:sp>
    </p:spTree>
    <p:extLst>
      <p:ext uri="{BB962C8B-B14F-4D97-AF65-F5344CB8AC3E}">
        <p14:creationId xmlns:p14="http://schemas.microsoft.com/office/powerpoint/2010/main" val="1384830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894608" y="833310"/>
            <a:ext cx="6402783" cy="584775"/>
          </a:xfrm>
          <a:prstGeom prst="rect">
            <a:avLst/>
          </a:prstGeom>
        </p:spPr>
        <p:txBody>
          <a:bodyPr wrap="square">
            <a:spAutoFit/>
          </a:bodyPr>
          <a:lstStyle/>
          <a:p>
            <a:pPr algn="ctr"/>
            <a:r>
              <a:rPr lang="en-US" sz="3200" b="1" dirty="0">
                <a:latin typeface="+mj-lt"/>
              </a:rPr>
              <a:t>HTML meta tag</a:t>
            </a:r>
          </a:p>
        </p:txBody>
      </p:sp>
      <p:sp>
        <p:nvSpPr>
          <p:cNvPr id="32" name="Rectangle 31"/>
          <p:cNvSpPr/>
          <p:nvPr/>
        </p:nvSpPr>
        <p:spPr>
          <a:xfrm>
            <a:off x="5745843" y="1756640"/>
            <a:ext cx="70031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Picture 15">
            <a:extLst>
              <a:ext uri="{FF2B5EF4-FFF2-40B4-BE49-F238E27FC236}">
                <a16:creationId xmlns:a16="http://schemas.microsoft.com/office/drawing/2014/main" id="{56F336AE-EA5A-B04B-88BC-6EC12C52D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69" y="833310"/>
            <a:ext cx="3203044" cy="5685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12D84813-EC17-BC40-9B63-D0A369A4F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786" y="833310"/>
            <a:ext cx="3203044" cy="5685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632DD98B-2125-194D-9D11-4281DE48BA5B}"/>
              </a:ext>
            </a:extLst>
          </p:cNvPr>
          <p:cNvSpPr/>
          <p:nvPr/>
        </p:nvSpPr>
        <p:spPr>
          <a:xfrm>
            <a:off x="-789358" y="277501"/>
            <a:ext cx="6402783" cy="369332"/>
          </a:xfrm>
          <a:prstGeom prst="rect">
            <a:avLst/>
          </a:prstGeom>
        </p:spPr>
        <p:txBody>
          <a:bodyPr wrap="square">
            <a:spAutoFit/>
          </a:bodyPr>
          <a:lstStyle/>
          <a:p>
            <a:pPr algn="ctr"/>
            <a:r>
              <a:rPr lang="en" dirty="0">
                <a:solidFill>
                  <a:srgbClr val="C00000"/>
                </a:solidFill>
              </a:rPr>
              <a:t>Without</a:t>
            </a:r>
            <a:r>
              <a:rPr lang="en" dirty="0"/>
              <a:t> the viewport meta tag:</a:t>
            </a:r>
            <a:endParaRPr lang="en-US" sz="3200" b="1" dirty="0">
              <a:latin typeface="+mj-lt"/>
            </a:endParaRPr>
          </a:p>
        </p:txBody>
      </p:sp>
      <p:sp>
        <p:nvSpPr>
          <p:cNvPr id="10" name="Rectangle 9">
            <a:extLst>
              <a:ext uri="{FF2B5EF4-FFF2-40B4-BE49-F238E27FC236}">
                <a16:creationId xmlns:a16="http://schemas.microsoft.com/office/drawing/2014/main" id="{CECE62D8-5960-724F-A91B-D85103B15344}"/>
              </a:ext>
            </a:extLst>
          </p:cNvPr>
          <p:cNvSpPr/>
          <p:nvPr/>
        </p:nvSpPr>
        <p:spPr>
          <a:xfrm>
            <a:off x="6562912" y="277501"/>
            <a:ext cx="6402783" cy="369332"/>
          </a:xfrm>
          <a:prstGeom prst="rect">
            <a:avLst/>
          </a:prstGeom>
        </p:spPr>
        <p:txBody>
          <a:bodyPr wrap="square">
            <a:spAutoFit/>
          </a:bodyPr>
          <a:lstStyle/>
          <a:p>
            <a:pPr algn="ctr"/>
            <a:r>
              <a:rPr lang="en" dirty="0">
                <a:solidFill>
                  <a:srgbClr val="C00000"/>
                </a:solidFill>
              </a:rPr>
              <a:t>With</a:t>
            </a:r>
            <a:r>
              <a:rPr lang="en" dirty="0"/>
              <a:t> the viewport meta tag:</a:t>
            </a:r>
            <a:endParaRPr lang="en-US" sz="3200" b="1" dirty="0">
              <a:latin typeface="+mj-lt"/>
            </a:endParaRPr>
          </a:p>
        </p:txBody>
      </p:sp>
      <p:sp>
        <p:nvSpPr>
          <p:cNvPr id="11" name="Rectangle 10">
            <a:extLst>
              <a:ext uri="{FF2B5EF4-FFF2-40B4-BE49-F238E27FC236}">
                <a16:creationId xmlns:a16="http://schemas.microsoft.com/office/drawing/2014/main" id="{323DD866-C331-D04A-852F-3D623C90CA7D}"/>
              </a:ext>
            </a:extLst>
          </p:cNvPr>
          <p:cNvSpPr/>
          <p:nvPr/>
        </p:nvSpPr>
        <p:spPr>
          <a:xfrm>
            <a:off x="4138887" y="2140914"/>
            <a:ext cx="6402783" cy="584775"/>
          </a:xfrm>
          <a:prstGeom prst="rect">
            <a:avLst/>
          </a:prstGeom>
        </p:spPr>
        <p:txBody>
          <a:bodyPr wrap="square">
            <a:spAutoFit/>
          </a:bodyPr>
          <a:lstStyle/>
          <a:p>
            <a:r>
              <a:rPr lang="en" sz="1600" dirty="0"/>
              <a:t>&lt;</a:t>
            </a:r>
            <a:r>
              <a:rPr lang="en" sz="1600" dirty="0" err="1"/>
              <a:t>img</a:t>
            </a:r>
            <a:r>
              <a:rPr lang="en" sz="1600" dirty="0"/>
              <a:t> </a:t>
            </a:r>
            <a:r>
              <a:rPr lang="en" sz="1600" dirty="0" err="1"/>
              <a:t>src</a:t>
            </a:r>
            <a:r>
              <a:rPr lang="en" sz="1600" dirty="0"/>
              <a:t>="</a:t>
            </a:r>
            <a:r>
              <a:rPr lang="en" sz="1600" dirty="0" err="1"/>
              <a:t>img_girl.jpg</a:t>
            </a:r>
            <a:r>
              <a:rPr lang="en" sz="1600" dirty="0"/>
              <a:t>" </a:t>
            </a:r>
            <a:r>
              <a:rPr lang="en" sz="1600" b="1" dirty="0"/>
              <a:t>style="width:100%;"</a:t>
            </a:r>
            <a:r>
              <a:rPr lang="en" sz="1600" dirty="0"/>
              <a:t>&gt;</a:t>
            </a:r>
            <a:br>
              <a:rPr lang="en" sz="1600" dirty="0"/>
            </a:br>
            <a:endParaRPr lang="en-US" sz="1600" b="1" dirty="0">
              <a:latin typeface="+mj-lt"/>
            </a:endParaRPr>
          </a:p>
        </p:txBody>
      </p:sp>
    </p:spTree>
    <p:extLst>
      <p:ext uri="{BB962C8B-B14F-4D97-AF65-F5344CB8AC3E}">
        <p14:creationId xmlns:p14="http://schemas.microsoft.com/office/powerpoint/2010/main" val="17851059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7288" y="393841"/>
            <a:ext cx="8117633" cy="584775"/>
          </a:xfrm>
          <a:prstGeom prst="rect">
            <a:avLst/>
          </a:prstGeom>
        </p:spPr>
        <p:txBody>
          <a:bodyPr wrap="square">
            <a:spAutoFit/>
          </a:bodyPr>
          <a:lstStyle/>
          <a:p>
            <a:pPr algn="ctr"/>
            <a:r>
              <a:rPr lang="en-US" sz="3200" b="1" dirty="0">
                <a:latin typeface="+mj-lt"/>
              </a:rPr>
              <a:t>Media Query</a:t>
            </a:r>
          </a:p>
        </p:txBody>
      </p:sp>
      <p:sp>
        <p:nvSpPr>
          <p:cNvPr id="4" name="Rectangle 3"/>
          <p:cNvSpPr/>
          <p:nvPr/>
        </p:nvSpPr>
        <p:spPr>
          <a:xfrm>
            <a:off x="5649686" y="112538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07" y="978616"/>
            <a:ext cx="10444986" cy="4735060"/>
          </a:xfrm>
          <a:prstGeom prst="rect">
            <a:avLst/>
          </a:prstGeom>
        </p:spPr>
      </p:pic>
      <p:sp>
        <p:nvSpPr>
          <p:cNvPr id="11" name="Rectangle 10">
            <a:extLst>
              <a:ext uri="{FF2B5EF4-FFF2-40B4-BE49-F238E27FC236}">
                <a16:creationId xmlns:a16="http://schemas.microsoft.com/office/drawing/2014/main" id="{5872CCB3-D903-3449-9D30-5F065978B06F}"/>
              </a:ext>
            </a:extLst>
          </p:cNvPr>
          <p:cNvSpPr/>
          <p:nvPr/>
        </p:nvSpPr>
        <p:spPr>
          <a:xfrm>
            <a:off x="1527370" y="5788715"/>
            <a:ext cx="10079912" cy="461665"/>
          </a:xfrm>
          <a:prstGeom prst="rect">
            <a:avLst/>
          </a:prstGeom>
        </p:spPr>
        <p:txBody>
          <a:bodyPr wrap="square">
            <a:spAutoFit/>
          </a:bodyPr>
          <a:lstStyle/>
          <a:p>
            <a:r>
              <a:rPr lang="en" sz="2400" dirty="0"/>
              <a:t>&lt;meta name="viewport" content="width=device-width, initial-scale=1" /&gt;</a:t>
            </a:r>
          </a:p>
        </p:txBody>
      </p:sp>
    </p:spTree>
    <p:extLst>
      <p:ext uri="{BB962C8B-B14F-4D97-AF65-F5344CB8AC3E}">
        <p14:creationId xmlns:p14="http://schemas.microsoft.com/office/powerpoint/2010/main" val="3634657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974C66-ABA8-9F48-BA7B-B99FDB86A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469"/>
            <a:ext cx="7775697" cy="8856892"/>
          </a:xfrm>
          <a:prstGeom prst="rect">
            <a:avLst/>
          </a:prstGeom>
        </p:spPr>
      </p:pic>
      <p:sp>
        <p:nvSpPr>
          <p:cNvPr id="9" name="Rectangle 8">
            <a:extLst>
              <a:ext uri="{FF2B5EF4-FFF2-40B4-BE49-F238E27FC236}">
                <a16:creationId xmlns:a16="http://schemas.microsoft.com/office/drawing/2014/main" id="{5B93939F-C587-9742-926B-979099A7B679}"/>
              </a:ext>
            </a:extLst>
          </p:cNvPr>
          <p:cNvSpPr/>
          <p:nvPr/>
        </p:nvSpPr>
        <p:spPr>
          <a:xfrm>
            <a:off x="3421224" y="1511978"/>
            <a:ext cx="8117633" cy="584775"/>
          </a:xfrm>
          <a:prstGeom prst="rect">
            <a:avLst/>
          </a:prstGeom>
        </p:spPr>
        <p:txBody>
          <a:bodyPr wrap="square">
            <a:spAutoFit/>
          </a:bodyPr>
          <a:lstStyle/>
          <a:p>
            <a:pPr algn="ctr"/>
            <a:r>
              <a:rPr lang="en-US" sz="3200" b="1" dirty="0">
                <a:latin typeface="+mj-lt"/>
              </a:rPr>
              <a:t>Media Query</a:t>
            </a:r>
          </a:p>
        </p:txBody>
      </p:sp>
      <p:sp>
        <p:nvSpPr>
          <p:cNvPr id="11" name="Rectangle 10">
            <a:extLst>
              <a:ext uri="{FF2B5EF4-FFF2-40B4-BE49-F238E27FC236}">
                <a16:creationId xmlns:a16="http://schemas.microsoft.com/office/drawing/2014/main" id="{DE99E8DC-57A9-734B-9201-2CAD349A3842}"/>
              </a:ext>
            </a:extLst>
          </p:cNvPr>
          <p:cNvSpPr/>
          <p:nvPr/>
        </p:nvSpPr>
        <p:spPr>
          <a:xfrm>
            <a:off x="7263622" y="2243522"/>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4A5C181-F5E4-354B-81AD-DCA0D957F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641" y="3322632"/>
            <a:ext cx="7240359" cy="2877232"/>
          </a:xfrm>
          <a:prstGeom prst="rect">
            <a:avLst/>
          </a:prstGeom>
        </p:spPr>
      </p:pic>
    </p:spTree>
    <p:extLst>
      <p:ext uri="{BB962C8B-B14F-4D97-AF65-F5344CB8AC3E}">
        <p14:creationId xmlns:p14="http://schemas.microsoft.com/office/powerpoint/2010/main" val="3428240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8AB0A7-CBDA-AD4D-9277-3E2AAC820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270" y="-214111"/>
            <a:ext cx="9805124" cy="7286222"/>
          </a:xfrm>
          <a:prstGeom prst="rect">
            <a:avLst/>
          </a:prstGeom>
        </p:spPr>
      </p:pic>
    </p:spTree>
    <p:extLst>
      <p:ext uri="{BB962C8B-B14F-4D97-AF65-F5344CB8AC3E}">
        <p14:creationId xmlns:p14="http://schemas.microsoft.com/office/powerpoint/2010/main" val="2780400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3600" y="2280373"/>
            <a:ext cx="3524811" cy="1323439"/>
          </a:xfrm>
          <a:prstGeom prst="rect">
            <a:avLst/>
          </a:prstGeom>
          <a:noFill/>
        </p:spPr>
        <p:txBody>
          <a:bodyPr wrap="none" rtlCol="0">
            <a:spAutoFit/>
          </a:bodyPr>
          <a:lstStyle/>
          <a:p>
            <a:pPr algn="ctr"/>
            <a:r>
              <a:rPr lang="en-US" sz="8000" b="1" dirty="0">
                <a:solidFill>
                  <a:schemeClr val="accent5">
                    <a:lumMod val="75000"/>
                  </a:schemeClr>
                </a:solidFill>
                <a:latin typeface="+mj-lt"/>
              </a:rPr>
              <a:t>Thanks!</a:t>
            </a:r>
          </a:p>
        </p:txBody>
      </p:sp>
      <p:sp>
        <p:nvSpPr>
          <p:cNvPr id="3" name="TextBox 2"/>
          <p:cNvSpPr txBox="1"/>
          <p:nvPr/>
        </p:nvSpPr>
        <p:spPr>
          <a:xfrm>
            <a:off x="4896497" y="3449923"/>
            <a:ext cx="2425921" cy="307777"/>
          </a:xfrm>
          <a:prstGeom prst="rect">
            <a:avLst/>
          </a:prstGeom>
          <a:noFill/>
        </p:spPr>
        <p:txBody>
          <a:bodyPr wrap="none" rtlCol="0">
            <a:spAutoFit/>
          </a:bodyPr>
          <a:lstStyle/>
          <a:p>
            <a:pPr algn="ctr"/>
            <a:r>
              <a:rPr lang="en-US" sz="1400" spc="600" dirty="0" err="1">
                <a:solidFill>
                  <a:schemeClr val="tx1">
                    <a:lumMod val="75000"/>
                    <a:lumOff val="25000"/>
                  </a:schemeClr>
                </a:solidFill>
              </a:rPr>
              <a:t>HackYourFuture</a:t>
            </a:r>
            <a:endParaRPr lang="en-US" sz="1400" spc="600" dirty="0">
              <a:solidFill>
                <a:schemeClr val="tx1">
                  <a:lumMod val="75000"/>
                  <a:lumOff val="25000"/>
                </a:schemeClr>
              </a:solidFill>
            </a:endParaRPr>
          </a:p>
        </p:txBody>
      </p:sp>
    </p:spTree>
    <p:extLst>
      <p:ext uri="{BB962C8B-B14F-4D97-AF65-F5344CB8AC3E}">
        <p14:creationId xmlns:p14="http://schemas.microsoft.com/office/powerpoint/2010/main" val="255824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0811" y="1511979"/>
            <a:ext cx="1743089"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340987" y="2103776"/>
            <a:ext cx="1497921"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52371-91DE-7E4F-9D69-83AFBE0C0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949" y="-5150498"/>
            <a:ext cx="7771050" cy="12008498"/>
          </a:xfrm>
          <a:prstGeom prst="rect">
            <a:avLst/>
          </a:prstGeom>
        </p:spPr>
      </p:pic>
    </p:spTree>
    <p:extLst>
      <p:ext uri="{BB962C8B-B14F-4D97-AF65-F5344CB8AC3E}">
        <p14:creationId xmlns:p14="http://schemas.microsoft.com/office/powerpoint/2010/main" val="321381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091543" cy="6858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accent5">
                  <a:lumMod val="75000"/>
                </a:schemeClr>
              </a:solidFill>
            </a:endParaRPr>
          </a:p>
        </p:txBody>
      </p:sp>
      <p:sp>
        <p:nvSpPr>
          <p:cNvPr id="4" name="Rectangle 3"/>
          <p:cNvSpPr/>
          <p:nvPr/>
        </p:nvSpPr>
        <p:spPr>
          <a:xfrm>
            <a:off x="6948152" y="1204686"/>
            <a:ext cx="4204678" cy="1569660"/>
          </a:xfrm>
          <a:prstGeom prst="rect">
            <a:avLst/>
          </a:prstGeom>
        </p:spPr>
        <p:txBody>
          <a:bodyPr wrap="square">
            <a:spAutoFit/>
          </a:bodyPr>
          <a:lstStyle/>
          <a:p>
            <a:r>
              <a:rPr lang="en-US" sz="3200" b="1" dirty="0">
                <a:solidFill>
                  <a:schemeClr val="tx1">
                    <a:lumMod val="85000"/>
                    <a:lumOff val="15000"/>
                  </a:schemeClr>
                </a:solidFill>
                <a:latin typeface="+mj-lt"/>
              </a:rPr>
              <a:t>Document</a:t>
            </a:r>
          </a:p>
          <a:p>
            <a:r>
              <a:rPr lang="en-US" sz="3200" b="1" dirty="0">
                <a:solidFill>
                  <a:schemeClr val="tx1">
                    <a:lumMod val="85000"/>
                    <a:lumOff val="15000"/>
                  </a:schemeClr>
                </a:solidFill>
                <a:latin typeface="+mj-lt"/>
              </a:rPr>
              <a:t>Object</a:t>
            </a:r>
          </a:p>
          <a:p>
            <a:r>
              <a:rPr lang="en-US" sz="3200" b="1" dirty="0">
                <a:solidFill>
                  <a:schemeClr val="tx1">
                    <a:lumMod val="85000"/>
                    <a:lumOff val="15000"/>
                  </a:schemeClr>
                </a:solidFill>
                <a:latin typeface="+mj-lt"/>
              </a:rPr>
              <a:t>Model</a:t>
            </a:r>
          </a:p>
        </p:txBody>
      </p:sp>
      <p:sp>
        <p:nvSpPr>
          <p:cNvPr id="5" name="Rectangle 4"/>
          <p:cNvSpPr/>
          <p:nvPr/>
        </p:nvSpPr>
        <p:spPr>
          <a:xfrm>
            <a:off x="7102156" y="2892425"/>
            <a:ext cx="700314" cy="4571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p:cNvSpPr/>
          <p:nvPr/>
        </p:nvSpPr>
        <p:spPr>
          <a:xfrm>
            <a:off x="6948152" y="3677413"/>
            <a:ext cx="4862464" cy="1162113"/>
          </a:xfrm>
          <a:prstGeom prst="rect">
            <a:avLst/>
          </a:prstGeom>
        </p:spPr>
        <p:txBody>
          <a:bodyPr wrap="square">
            <a:spAutoFit/>
          </a:bodyPr>
          <a:lstStyle/>
          <a:p>
            <a:pPr>
              <a:lnSpc>
                <a:spcPct val="150000"/>
              </a:lnSpc>
            </a:pPr>
            <a:r>
              <a:rPr lang="en-US" sz="1600" b="0" i="0" dirty="0">
                <a:solidFill>
                  <a:schemeClr val="tx1">
                    <a:lumMod val="75000"/>
                    <a:lumOff val="25000"/>
                  </a:schemeClr>
                </a:solidFill>
                <a:effectLst/>
                <a:latin typeface="Open Sans" panose="020B0606030504020204" pitchFamily="34" charset="0"/>
              </a:rPr>
              <a:t>Describe relationships in HTML</a:t>
            </a:r>
          </a:p>
          <a:p>
            <a:pPr>
              <a:lnSpc>
                <a:spcPct val="150000"/>
              </a:lnSpc>
            </a:pPr>
            <a:r>
              <a:rPr lang="en-US" sz="1600" dirty="0">
                <a:solidFill>
                  <a:schemeClr val="tx1">
                    <a:lumMod val="75000"/>
                    <a:lumOff val="25000"/>
                  </a:schemeClr>
                </a:solidFill>
                <a:latin typeface="Open Sans" panose="020B0606030504020204" pitchFamily="34" charset="0"/>
              </a:rPr>
              <a:t>Browsers reads and organize HTML as a DOM</a:t>
            </a:r>
          </a:p>
          <a:p>
            <a:pPr>
              <a:lnSpc>
                <a:spcPct val="150000"/>
              </a:lnSpc>
            </a:pPr>
            <a:r>
              <a:rPr lang="en-US" sz="1600" dirty="0">
                <a:solidFill>
                  <a:schemeClr val="tx1">
                    <a:lumMod val="75000"/>
                    <a:lumOff val="25000"/>
                  </a:schemeClr>
                </a:solidFill>
                <a:latin typeface="Open Sans" panose="020B0606030504020204" pitchFamily="34" charset="0"/>
              </a:rPr>
              <a:t>Every element is a Node in the DOM</a:t>
            </a:r>
          </a:p>
        </p:txBody>
      </p:sp>
      <p:pic>
        <p:nvPicPr>
          <p:cNvPr id="13" name="Picture 12">
            <a:extLst>
              <a:ext uri="{FF2B5EF4-FFF2-40B4-BE49-F238E27FC236}">
                <a16:creationId xmlns:a16="http://schemas.microsoft.com/office/drawing/2014/main" id="{CF9DC8E4-BF23-4C42-BB78-4ACCA887F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76" y="1536780"/>
            <a:ext cx="6172200" cy="3378200"/>
          </a:xfrm>
          <a:prstGeom prst="rect">
            <a:avLst/>
          </a:prstGeom>
        </p:spPr>
      </p:pic>
    </p:spTree>
    <p:extLst>
      <p:ext uri="{BB962C8B-B14F-4D97-AF65-F5344CB8AC3E}">
        <p14:creationId xmlns:p14="http://schemas.microsoft.com/office/powerpoint/2010/main" val="4007671229"/>
      </p:ext>
    </p:extLst>
  </p:cSld>
  <p:clrMapOvr>
    <a:masterClrMapping/>
  </p:clrMapOvr>
</p:sld>
</file>

<file path=ppt/theme/theme1.xml><?xml version="1.0" encoding="utf-8"?>
<a:theme xmlns:a="http://schemas.openxmlformats.org/drawingml/2006/main" name="Office Theme">
  <a:themeElements>
    <a:clrScheme name="Drose">
      <a:dk1>
        <a:sysClr val="windowText" lastClr="000000"/>
      </a:dk1>
      <a:lt1>
        <a:sysClr val="window" lastClr="FFFFFF"/>
      </a:lt1>
      <a:dk2>
        <a:srgbClr val="44546A"/>
      </a:dk2>
      <a:lt2>
        <a:srgbClr val="E7E6E6"/>
      </a:lt2>
      <a:accent1>
        <a:srgbClr val="FFC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rose">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1440</Words>
  <Application>Microsoft Macintosh PowerPoint</Application>
  <PresentationFormat>Widescreen</PresentationFormat>
  <Paragraphs>310</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Cambria</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83</cp:revision>
  <dcterms:created xsi:type="dcterms:W3CDTF">2019-01-23T10:30:26Z</dcterms:created>
  <dcterms:modified xsi:type="dcterms:W3CDTF">2019-02-10T10:48:47Z</dcterms:modified>
</cp:coreProperties>
</file>